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75" r:id="rId11"/>
    <p:sldId id="288" r:id="rId12"/>
    <p:sldId id="276" r:id="rId13"/>
    <p:sldId id="277" r:id="rId14"/>
    <p:sldId id="279" r:id="rId15"/>
    <p:sldId id="278" r:id="rId16"/>
    <p:sldId id="264" r:id="rId17"/>
    <p:sldId id="265" r:id="rId18"/>
    <p:sldId id="287" r:id="rId19"/>
    <p:sldId id="298" r:id="rId20"/>
    <p:sldId id="299" r:id="rId21"/>
    <p:sldId id="282" r:id="rId22"/>
    <p:sldId id="283" r:id="rId23"/>
    <p:sldId id="284" r:id="rId24"/>
    <p:sldId id="285" r:id="rId25"/>
    <p:sldId id="290" r:id="rId26"/>
    <p:sldId id="291" r:id="rId27"/>
    <p:sldId id="292" r:id="rId28"/>
    <p:sldId id="293" r:id="rId29"/>
    <p:sldId id="294" r:id="rId30"/>
    <p:sldId id="301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3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ampicchio Matteo Mario" userId="733283f1-e167-480b-a06b-8800b49cebcf" providerId="ADAL" clId="{8483A566-C03A-41E7-B925-72CC349F1475}"/>
    <pc:docChg chg="delSld modSld">
      <pc:chgData name="Scampicchio Matteo Mario" userId="733283f1-e167-480b-a06b-8800b49cebcf" providerId="ADAL" clId="{8483A566-C03A-41E7-B925-72CC349F1475}" dt="2018-10-09T04:24:02.638" v="35" actId="20577"/>
      <pc:docMkLst>
        <pc:docMk/>
      </pc:docMkLst>
      <pc:sldChg chg="modSp">
        <pc:chgData name="Scampicchio Matteo Mario" userId="733283f1-e167-480b-a06b-8800b49cebcf" providerId="ADAL" clId="{8483A566-C03A-41E7-B925-72CC349F1475}" dt="2018-10-09T04:24:02.638" v="35" actId="20577"/>
        <pc:sldMkLst>
          <pc:docMk/>
          <pc:sldMk cId="1484364370" sldId="285"/>
        </pc:sldMkLst>
        <pc:spChg chg="mod">
          <ac:chgData name="Scampicchio Matteo Mario" userId="733283f1-e167-480b-a06b-8800b49cebcf" providerId="ADAL" clId="{8483A566-C03A-41E7-B925-72CC349F1475}" dt="2018-10-09T04:24:02.638" v="35" actId="20577"/>
          <ac:spMkLst>
            <pc:docMk/>
            <pc:sldMk cId="1484364370" sldId="285"/>
            <ac:spMk id="3" creationId="{00000000-0000-0000-0000-000000000000}"/>
          </ac:spMkLst>
        </pc:spChg>
      </pc:sldChg>
      <pc:sldChg chg="del">
        <pc:chgData name="Scampicchio Matteo Mario" userId="733283f1-e167-480b-a06b-8800b49cebcf" providerId="ADAL" clId="{8483A566-C03A-41E7-B925-72CC349F1475}" dt="2018-10-09T04:21:21.118" v="0" actId="2696"/>
        <pc:sldMkLst>
          <pc:docMk/>
          <pc:sldMk cId="4064121108" sldId="30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B7FC8-9C4A-49ED-8908-97BF72F219E7}" type="datetimeFigureOut">
              <a:rPr lang="it-IT" smtClean="0"/>
              <a:t>09/10/2018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93988-89A8-4E4F-ACF8-FC1A8A50D7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21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605C7-6522-4AEF-BA3D-F9757BB50C76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605C7-6522-4AEF-BA3D-F9757BB50C76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605C7-6522-4AEF-BA3D-F9757BB50C76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605C7-6522-4AEF-BA3D-F9757BB50C76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605C7-6522-4AEF-BA3D-F9757BB50C76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605C7-6522-4AEF-BA3D-F9757BB50C76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605C7-6522-4AEF-BA3D-F9757BB50C76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de-DE"/>
              <a:t>Free University of Bolzano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de-DE"/>
              <a:t>Free University of Bolzano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de-DE"/>
              <a:t>2012-13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de-DE"/>
              <a:t>Free University of Bolzano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University of Bolzano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81D9-2582-4F32-A17D-47B012EE889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TECNOLOGIE ALIMENTARI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/>
          <p:cNvCxnSpPr/>
          <p:nvPr/>
        </p:nvCxnSpPr>
        <p:spPr>
          <a:xfrm rot="5400000" flipH="1" flipV="1">
            <a:off x="-1432537" y="4185084"/>
            <a:ext cx="439248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763707" y="6381328"/>
            <a:ext cx="8128773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835715" y="443711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1123747" y="414908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411779" y="443711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1555795" y="407707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1843827" y="450912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2069087" y="414908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2357119" y="443711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2501135" y="407707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2707923" y="414908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2923947" y="364502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2851939" y="400506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3355995" y="386104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3139971" y="386104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3572019" y="357301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3932059" y="357301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4148083" y="371703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3788043" y="393305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4427984" y="371703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4580131" y="357301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4788024" y="335699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4940171" y="314096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5" name="Connettore 1 34"/>
          <p:cNvCxnSpPr/>
          <p:nvPr/>
        </p:nvCxnSpPr>
        <p:spPr>
          <a:xfrm rot="5400000">
            <a:off x="763707" y="4365104"/>
            <a:ext cx="4032448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rot="5400000">
            <a:off x="2923947" y="4365104"/>
            <a:ext cx="4032448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 rot="5400000">
            <a:off x="5228203" y="4365104"/>
            <a:ext cx="4032448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5012179" y="34290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5220072" y="371703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>
            <a:off x="6084168" y="314096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5868144" y="357301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6156176" y="414908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>
            <a:off x="6228184" y="371703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>
            <a:off x="6516216" y="407707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>
            <a:off x="6948264" y="378904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>
            <a:off x="5444227" y="292494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>
            <a:off x="6660232" y="350100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>
            <a:off x="6372200" y="328498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Ovale 60"/>
          <p:cNvSpPr/>
          <p:nvPr/>
        </p:nvSpPr>
        <p:spPr>
          <a:xfrm>
            <a:off x="6020291" y="285293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>
            <a:off x="6876256" y="443711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Ovale 67"/>
          <p:cNvSpPr/>
          <p:nvPr/>
        </p:nvSpPr>
        <p:spPr>
          <a:xfrm>
            <a:off x="6804248" y="299695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Ovale 72"/>
          <p:cNvSpPr/>
          <p:nvPr/>
        </p:nvSpPr>
        <p:spPr>
          <a:xfrm>
            <a:off x="5580112" y="407707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Ovale 73"/>
          <p:cNvSpPr/>
          <p:nvPr/>
        </p:nvSpPr>
        <p:spPr>
          <a:xfrm>
            <a:off x="5724128" y="328498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/>
          <p:cNvSpPr/>
          <p:nvPr/>
        </p:nvSpPr>
        <p:spPr>
          <a:xfrm>
            <a:off x="4355976" y="350100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9" name="Connettore 1 78"/>
          <p:cNvCxnSpPr/>
          <p:nvPr/>
        </p:nvCxnSpPr>
        <p:spPr>
          <a:xfrm>
            <a:off x="763707" y="4365104"/>
            <a:ext cx="820078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>
            <a:off x="763707" y="5805264"/>
            <a:ext cx="812877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>
            <a:off x="763707" y="2780928"/>
            <a:ext cx="820078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2" name="CasellaDiTesto 81"/>
          <p:cNvSpPr txBox="1"/>
          <p:nvPr/>
        </p:nvSpPr>
        <p:spPr>
          <a:xfrm>
            <a:off x="907723" y="2483604"/>
            <a:ext cx="300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Limite Superiore di Tolleranza</a:t>
            </a:r>
          </a:p>
        </p:txBody>
      </p:sp>
      <p:sp>
        <p:nvSpPr>
          <p:cNvPr id="83" name="CasellaDiTesto 82"/>
          <p:cNvSpPr txBox="1"/>
          <p:nvPr/>
        </p:nvSpPr>
        <p:spPr>
          <a:xfrm>
            <a:off x="851086" y="5733256"/>
            <a:ext cx="2911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Limite Inferiore di Tolleranza</a:t>
            </a:r>
          </a:p>
        </p:txBody>
      </p:sp>
      <p:sp>
        <p:nvSpPr>
          <p:cNvPr id="84" name="CasellaDiTesto 83"/>
          <p:cNvSpPr txBox="1"/>
          <p:nvPr/>
        </p:nvSpPr>
        <p:spPr>
          <a:xfrm>
            <a:off x="-36512" y="414908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Media</a:t>
            </a:r>
          </a:p>
        </p:txBody>
      </p:sp>
      <p:sp>
        <p:nvSpPr>
          <p:cNvPr id="85" name="CasellaDiTesto 84"/>
          <p:cNvSpPr txBox="1"/>
          <p:nvPr/>
        </p:nvSpPr>
        <p:spPr>
          <a:xfrm>
            <a:off x="1555795" y="1628800"/>
            <a:ext cx="364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Times New Roman" pitchFamily="18" charset="0"/>
                <a:cs typeface="Times New Roman" pitchFamily="18" charset="0"/>
              </a:rPr>
              <a:t>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3567857" y="1628800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Times New Roman" pitchFamily="18" charset="0"/>
                <a:cs typeface="Times New Roman" pitchFamily="18" charset="0"/>
              </a:rPr>
              <a:t>II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CasellaDiTesto 86"/>
          <p:cNvSpPr txBox="1"/>
          <p:nvPr/>
        </p:nvSpPr>
        <p:spPr>
          <a:xfrm>
            <a:off x="5588243" y="1628800"/>
            <a:ext cx="723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Times New Roman" pitchFamily="18" charset="0"/>
                <a:cs typeface="Times New Roman" pitchFamily="18" charset="0"/>
              </a:rPr>
              <a:t>III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CasellaDiTesto 77"/>
          <p:cNvSpPr txBox="1"/>
          <p:nvPr/>
        </p:nvSpPr>
        <p:spPr>
          <a:xfrm>
            <a:off x="8152663" y="6453336"/>
            <a:ext cx="81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tempo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187643" y="170080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[C]</a:t>
            </a:r>
          </a:p>
        </p:txBody>
      </p:sp>
      <p:sp>
        <p:nvSpPr>
          <p:cNvPr id="124" name="Ovale 123"/>
          <p:cNvSpPr/>
          <p:nvPr/>
        </p:nvSpPr>
        <p:spPr>
          <a:xfrm>
            <a:off x="7308304" y="34290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5" name="Ovale 124"/>
          <p:cNvSpPr/>
          <p:nvPr/>
        </p:nvSpPr>
        <p:spPr>
          <a:xfrm>
            <a:off x="7524328" y="393305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Ovale 129"/>
          <p:cNvSpPr/>
          <p:nvPr/>
        </p:nvSpPr>
        <p:spPr>
          <a:xfrm>
            <a:off x="7164288" y="393305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9" name="Ovale 138"/>
          <p:cNvSpPr/>
          <p:nvPr/>
        </p:nvSpPr>
        <p:spPr>
          <a:xfrm>
            <a:off x="8316416" y="256490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Ovale 139"/>
          <p:cNvSpPr/>
          <p:nvPr/>
        </p:nvSpPr>
        <p:spPr>
          <a:xfrm>
            <a:off x="7452320" y="256490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7" name="Ovale 176"/>
          <p:cNvSpPr/>
          <p:nvPr/>
        </p:nvSpPr>
        <p:spPr>
          <a:xfrm>
            <a:off x="7164288" y="450912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5" name="CasellaDiTesto 184"/>
          <p:cNvSpPr txBox="1"/>
          <p:nvPr/>
        </p:nvSpPr>
        <p:spPr>
          <a:xfrm>
            <a:off x="7737157" y="162880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Times New Roman" pitchFamily="18" charset="0"/>
                <a:cs typeface="Times New Roman" pitchFamily="18" charset="0"/>
              </a:rPr>
              <a:t>IV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Ovale 191"/>
          <p:cNvSpPr/>
          <p:nvPr/>
        </p:nvSpPr>
        <p:spPr>
          <a:xfrm>
            <a:off x="7092280" y="285293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Ovale 98"/>
          <p:cNvSpPr/>
          <p:nvPr/>
        </p:nvSpPr>
        <p:spPr>
          <a:xfrm>
            <a:off x="7668344" y="364502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Ovale 99"/>
          <p:cNvSpPr/>
          <p:nvPr/>
        </p:nvSpPr>
        <p:spPr>
          <a:xfrm>
            <a:off x="7812360" y="52292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Ovale 100"/>
          <p:cNvSpPr/>
          <p:nvPr/>
        </p:nvSpPr>
        <p:spPr>
          <a:xfrm>
            <a:off x="7964760" y="450912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" name="Ovale 101"/>
          <p:cNvSpPr/>
          <p:nvPr/>
        </p:nvSpPr>
        <p:spPr>
          <a:xfrm>
            <a:off x="8028384" y="299695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Ovale 102"/>
          <p:cNvSpPr/>
          <p:nvPr/>
        </p:nvSpPr>
        <p:spPr>
          <a:xfrm>
            <a:off x="8172400" y="515719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Ovale 103"/>
          <p:cNvSpPr/>
          <p:nvPr/>
        </p:nvSpPr>
        <p:spPr>
          <a:xfrm>
            <a:off x="8172400" y="371703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" name="Ovale 104"/>
          <p:cNvSpPr/>
          <p:nvPr/>
        </p:nvSpPr>
        <p:spPr>
          <a:xfrm>
            <a:off x="8532440" y="53816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" name="Ovale 105"/>
          <p:cNvSpPr/>
          <p:nvPr/>
        </p:nvSpPr>
        <p:spPr>
          <a:xfrm>
            <a:off x="8460432" y="328498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Ovale 106"/>
          <p:cNvSpPr/>
          <p:nvPr/>
        </p:nvSpPr>
        <p:spPr>
          <a:xfrm>
            <a:off x="8532440" y="429309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Ovale 107"/>
          <p:cNvSpPr/>
          <p:nvPr/>
        </p:nvSpPr>
        <p:spPr>
          <a:xfrm>
            <a:off x="8748464" y="378904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Ovale 108"/>
          <p:cNvSpPr/>
          <p:nvPr/>
        </p:nvSpPr>
        <p:spPr>
          <a:xfrm>
            <a:off x="8820472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Ovale 109"/>
          <p:cNvSpPr/>
          <p:nvPr/>
        </p:nvSpPr>
        <p:spPr>
          <a:xfrm>
            <a:off x="8676456" y="278092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>
                <a:solidFill>
                  <a:schemeClr val="bg2">
                    <a:lumMod val="10000"/>
                  </a:schemeClr>
                </a:solidFill>
              </a:rPr>
              <a:t>L’obiettivo dell’industria: </a:t>
            </a:r>
            <a:br>
              <a:rPr lang="it-IT">
                <a:solidFill>
                  <a:schemeClr val="bg2">
                    <a:lumMod val="10000"/>
                  </a:schemeClr>
                </a:solidFill>
              </a:rPr>
            </a:br>
            <a:r>
              <a:rPr lang="it-IT">
                <a:solidFill>
                  <a:schemeClr val="bg2">
                    <a:lumMod val="10000"/>
                  </a:schemeClr>
                </a:solidFill>
              </a:rPr>
              <a:t>produrre entro le specifiche</a:t>
            </a:r>
            <a:endParaRPr lang="it-IT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6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/>
          <p:cNvCxnSpPr/>
          <p:nvPr/>
        </p:nvCxnSpPr>
        <p:spPr>
          <a:xfrm rot="5400000" flipH="1" flipV="1">
            <a:off x="-1432537" y="4185084"/>
            <a:ext cx="439248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763707" y="6381328"/>
            <a:ext cx="8128773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835715" y="443711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1123747" y="414908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411779" y="443711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1555795" y="407707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1843827" y="450912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2069087" y="414908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2357119" y="443711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2501135" y="407707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2707923" y="414908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2923947" y="364502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2851939" y="400506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3355995" y="386104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3139971" y="386104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3572019" y="357301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3932059" y="357301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4148083" y="371703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3788043" y="393305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4427984" y="371703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4580131" y="357301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4788024" y="335699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4940171" y="314096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5" name="Connettore 1 34"/>
          <p:cNvCxnSpPr/>
          <p:nvPr/>
        </p:nvCxnSpPr>
        <p:spPr>
          <a:xfrm rot="5400000">
            <a:off x="763707" y="4365104"/>
            <a:ext cx="4032448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rot="5400000">
            <a:off x="2923947" y="4365104"/>
            <a:ext cx="4032448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 rot="5400000">
            <a:off x="5228203" y="4365104"/>
            <a:ext cx="4032448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5012179" y="34290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5220072" y="371703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>
            <a:off x="6084168" y="314096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5868144" y="357301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6156176" y="414908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>
            <a:off x="6228184" y="371703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>
            <a:off x="6516216" y="407707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>
            <a:off x="6948264" y="378904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>
            <a:off x="5444227" y="292494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>
            <a:off x="6660232" y="350100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>
            <a:off x="6372200" y="328498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Ovale 60"/>
          <p:cNvSpPr/>
          <p:nvPr/>
        </p:nvSpPr>
        <p:spPr>
          <a:xfrm>
            <a:off x="6020291" y="285293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>
            <a:off x="6876256" y="443711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Ovale 67"/>
          <p:cNvSpPr/>
          <p:nvPr/>
        </p:nvSpPr>
        <p:spPr>
          <a:xfrm>
            <a:off x="6804248" y="299695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Ovale 72"/>
          <p:cNvSpPr/>
          <p:nvPr/>
        </p:nvSpPr>
        <p:spPr>
          <a:xfrm>
            <a:off x="5580112" y="407707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Ovale 73"/>
          <p:cNvSpPr/>
          <p:nvPr/>
        </p:nvSpPr>
        <p:spPr>
          <a:xfrm>
            <a:off x="5724128" y="328498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/>
          <p:cNvSpPr/>
          <p:nvPr/>
        </p:nvSpPr>
        <p:spPr>
          <a:xfrm>
            <a:off x="4355976" y="350100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9" name="Connettore 1 78"/>
          <p:cNvCxnSpPr/>
          <p:nvPr/>
        </p:nvCxnSpPr>
        <p:spPr>
          <a:xfrm>
            <a:off x="763707" y="4365104"/>
            <a:ext cx="820078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>
            <a:off x="763707" y="5805264"/>
            <a:ext cx="812877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>
            <a:off x="763707" y="2780928"/>
            <a:ext cx="820078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2" name="CasellaDiTesto 81"/>
          <p:cNvSpPr txBox="1"/>
          <p:nvPr/>
        </p:nvSpPr>
        <p:spPr>
          <a:xfrm>
            <a:off x="907723" y="2483604"/>
            <a:ext cx="300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Limite Superiore di Tolleranza</a:t>
            </a:r>
          </a:p>
        </p:txBody>
      </p:sp>
      <p:sp>
        <p:nvSpPr>
          <p:cNvPr id="83" name="CasellaDiTesto 82"/>
          <p:cNvSpPr txBox="1"/>
          <p:nvPr/>
        </p:nvSpPr>
        <p:spPr>
          <a:xfrm>
            <a:off x="851086" y="5733256"/>
            <a:ext cx="2911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Limite Inferiore di Tolleranza</a:t>
            </a:r>
          </a:p>
        </p:txBody>
      </p:sp>
      <p:sp>
        <p:nvSpPr>
          <p:cNvPr id="84" name="CasellaDiTesto 83"/>
          <p:cNvSpPr txBox="1"/>
          <p:nvPr/>
        </p:nvSpPr>
        <p:spPr>
          <a:xfrm>
            <a:off x="-36512" y="414908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Media</a:t>
            </a:r>
          </a:p>
        </p:txBody>
      </p:sp>
      <p:sp>
        <p:nvSpPr>
          <p:cNvPr id="85" name="CasellaDiTesto 84"/>
          <p:cNvSpPr txBox="1"/>
          <p:nvPr/>
        </p:nvSpPr>
        <p:spPr>
          <a:xfrm>
            <a:off x="1555795" y="1628800"/>
            <a:ext cx="364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Times New Roman" pitchFamily="18" charset="0"/>
                <a:cs typeface="Times New Roman" pitchFamily="18" charset="0"/>
              </a:rPr>
              <a:t>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3567857" y="1628800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Times New Roman" pitchFamily="18" charset="0"/>
                <a:cs typeface="Times New Roman" pitchFamily="18" charset="0"/>
              </a:rPr>
              <a:t>II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CasellaDiTesto 86"/>
          <p:cNvSpPr txBox="1"/>
          <p:nvPr/>
        </p:nvSpPr>
        <p:spPr>
          <a:xfrm>
            <a:off x="5588243" y="1628800"/>
            <a:ext cx="723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Times New Roman" pitchFamily="18" charset="0"/>
                <a:cs typeface="Times New Roman" pitchFamily="18" charset="0"/>
              </a:rPr>
              <a:t>III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CasellaDiTesto 77"/>
          <p:cNvSpPr txBox="1"/>
          <p:nvPr/>
        </p:nvSpPr>
        <p:spPr>
          <a:xfrm>
            <a:off x="8152663" y="6453336"/>
            <a:ext cx="81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tempo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187643" y="170080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[C]</a:t>
            </a:r>
          </a:p>
        </p:txBody>
      </p:sp>
      <p:sp>
        <p:nvSpPr>
          <p:cNvPr id="124" name="Ovale 123"/>
          <p:cNvSpPr/>
          <p:nvPr/>
        </p:nvSpPr>
        <p:spPr>
          <a:xfrm>
            <a:off x="7308304" y="34290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5" name="Ovale 124"/>
          <p:cNvSpPr/>
          <p:nvPr/>
        </p:nvSpPr>
        <p:spPr>
          <a:xfrm>
            <a:off x="7524328" y="393305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Ovale 129"/>
          <p:cNvSpPr/>
          <p:nvPr/>
        </p:nvSpPr>
        <p:spPr>
          <a:xfrm>
            <a:off x="7164288" y="393305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9" name="Ovale 138"/>
          <p:cNvSpPr/>
          <p:nvPr/>
        </p:nvSpPr>
        <p:spPr>
          <a:xfrm>
            <a:off x="8316416" y="256490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Ovale 139"/>
          <p:cNvSpPr/>
          <p:nvPr/>
        </p:nvSpPr>
        <p:spPr>
          <a:xfrm>
            <a:off x="7452320" y="256490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7" name="Ovale 176"/>
          <p:cNvSpPr/>
          <p:nvPr/>
        </p:nvSpPr>
        <p:spPr>
          <a:xfrm>
            <a:off x="7164288" y="450912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5" name="CasellaDiTesto 184"/>
          <p:cNvSpPr txBox="1"/>
          <p:nvPr/>
        </p:nvSpPr>
        <p:spPr>
          <a:xfrm>
            <a:off x="7737157" y="162880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Times New Roman" pitchFamily="18" charset="0"/>
                <a:cs typeface="Times New Roman" pitchFamily="18" charset="0"/>
              </a:rPr>
              <a:t>IV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Ovale 191"/>
          <p:cNvSpPr/>
          <p:nvPr/>
        </p:nvSpPr>
        <p:spPr>
          <a:xfrm>
            <a:off x="7092280" y="285293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Ovale 98"/>
          <p:cNvSpPr/>
          <p:nvPr/>
        </p:nvSpPr>
        <p:spPr>
          <a:xfrm>
            <a:off x="7668344" y="364502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Ovale 99"/>
          <p:cNvSpPr/>
          <p:nvPr/>
        </p:nvSpPr>
        <p:spPr>
          <a:xfrm>
            <a:off x="7812360" y="52292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Ovale 100"/>
          <p:cNvSpPr/>
          <p:nvPr/>
        </p:nvSpPr>
        <p:spPr>
          <a:xfrm>
            <a:off x="7964760" y="450912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" name="Ovale 101"/>
          <p:cNvSpPr/>
          <p:nvPr/>
        </p:nvSpPr>
        <p:spPr>
          <a:xfrm>
            <a:off x="8028384" y="299695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Ovale 102"/>
          <p:cNvSpPr/>
          <p:nvPr/>
        </p:nvSpPr>
        <p:spPr>
          <a:xfrm>
            <a:off x="8172400" y="515719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Ovale 103"/>
          <p:cNvSpPr/>
          <p:nvPr/>
        </p:nvSpPr>
        <p:spPr>
          <a:xfrm>
            <a:off x="8172400" y="371703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" name="Ovale 104"/>
          <p:cNvSpPr/>
          <p:nvPr/>
        </p:nvSpPr>
        <p:spPr>
          <a:xfrm>
            <a:off x="8532440" y="538160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" name="Ovale 105"/>
          <p:cNvSpPr/>
          <p:nvPr/>
        </p:nvSpPr>
        <p:spPr>
          <a:xfrm>
            <a:off x="8460432" y="3284984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Ovale 106"/>
          <p:cNvSpPr/>
          <p:nvPr/>
        </p:nvSpPr>
        <p:spPr>
          <a:xfrm>
            <a:off x="8532440" y="4293096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Ovale 107"/>
          <p:cNvSpPr/>
          <p:nvPr/>
        </p:nvSpPr>
        <p:spPr>
          <a:xfrm>
            <a:off x="8748464" y="3789040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Ovale 108"/>
          <p:cNvSpPr/>
          <p:nvPr/>
        </p:nvSpPr>
        <p:spPr>
          <a:xfrm>
            <a:off x="8820472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Ovale 109"/>
          <p:cNvSpPr/>
          <p:nvPr/>
        </p:nvSpPr>
        <p:spPr>
          <a:xfrm>
            <a:off x="8676456" y="2780928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CasellaDiTesto 96"/>
          <p:cNvSpPr txBox="1"/>
          <p:nvPr/>
        </p:nvSpPr>
        <p:spPr>
          <a:xfrm>
            <a:off x="763707" y="548680"/>
            <a:ext cx="2014807" cy="10215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Adeguato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Sotto controllo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Capace</a:t>
            </a:r>
          </a:p>
        </p:txBody>
      </p:sp>
      <p:sp>
        <p:nvSpPr>
          <p:cNvPr id="90" name="CasellaDiTesto 89"/>
          <p:cNvSpPr txBox="1"/>
          <p:nvPr/>
        </p:nvSpPr>
        <p:spPr>
          <a:xfrm>
            <a:off x="2851939" y="548680"/>
            <a:ext cx="2014807" cy="10215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Adeguato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Sotto controllo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Capace</a:t>
            </a:r>
          </a:p>
        </p:txBody>
      </p:sp>
      <p:sp>
        <p:nvSpPr>
          <p:cNvPr id="91" name="CasellaDiTesto 94"/>
          <p:cNvSpPr txBox="1"/>
          <p:nvPr/>
        </p:nvSpPr>
        <p:spPr>
          <a:xfrm>
            <a:off x="5013596" y="548680"/>
            <a:ext cx="2014807" cy="10215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Adeguato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Sotto controllo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Capace</a:t>
            </a:r>
          </a:p>
        </p:txBody>
      </p:sp>
      <p:grpSp>
        <p:nvGrpSpPr>
          <p:cNvPr id="92" name="Gruppo 107"/>
          <p:cNvGrpSpPr/>
          <p:nvPr/>
        </p:nvGrpSpPr>
        <p:grpSpPr>
          <a:xfrm>
            <a:off x="5804267" y="980728"/>
            <a:ext cx="288032" cy="222746"/>
            <a:chOff x="3203848" y="836712"/>
            <a:chExt cx="288032" cy="222746"/>
          </a:xfrm>
        </p:grpSpPr>
        <p:cxnSp>
          <p:nvCxnSpPr>
            <p:cNvPr id="93" name="Connettore 1 108"/>
            <p:cNvCxnSpPr/>
            <p:nvPr/>
          </p:nvCxnSpPr>
          <p:spPr>
            <a:xfrm rot="10800000" flipH="1">
              <a:off x="3203848" y="836712"/>
              <a:ext cx="288032" cy="222746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Connettore 1 109"/>
            <p:cNvCxnSpPr/>
            <p:nvPr/>
          </p:nvCxnSpPr>
          <p:spPr>
            <a:xfrm>
              <a:off x="3203848" y="836712"/>
              <a:ext cx="288032" cy="21602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5" name="Gruppo 110"/>
          <p:cNvGrpSpPr/>
          <p:nvPr/>
        </p:nvGrpSpPr>
        <p:grpSpPr>
          <a:xfrm>
            <a:off x="5804267" y="1262038"/>
            <a:ext cx="288032" cy="222746"/>
            <a:chOff x="3203848" y="836712"/>
            <a:chExt cx="288032" cy="222746"/>
          </a:xfrm>
        </p:grpSpPr>
        <p:cxnSp>
          <p:nvCxnSpPr>
            <p:cNvPr id="96" name="Connettore 1 111"/>
            <p:cNvCxnSpPr/>
            <p:nvPr/>
          </p:nvCxnSpPr>
          <p:spPr>
            <a:xfrm rot="10800000" flipH="1">
              <a:off x="3203848" y="836712"/>
              <a:ext cx="288032" cy="222746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Connettore 1 112"/>
            <p:cNvCxnSpPr/>
            <p:nvPr/>
          </p:nvCxnSpPr>
          <p:spPr>
            <a:xfrm>
              <a:off x="3203848" y="836712"/>
              <a:ext cx="288032" cy="21602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8" name="CasellaDiTesto 177"/>
          <p:cNvSpPr txBox="1"/>
          <p:nvPr/>
        </p:nvSpPr>
        <p:spPr>
          <a:xfrm>
            <a:off x="7092280" y="548680"/>
            <a:ext cx="2014807" cy="10215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Adeguato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Sotto controllo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Capace</a:t>
            </a:r>
          </a:p>
        </p:txBody>
      </p:sp>
      <p:grpSp>
        <p:nvGrpSpPr>
          <p:cNvPr id="111" name="Gruppo 178"/>
          <p:cNvGrpSpPr/>
          <p:nvPr/>
        </p:nvGrpSpPr>
        <p:grpSpPr>
          <a:xfrm>
            <a:off x="7882951" y="980728"/>
            <a:ext cx="288032" cy="222746"/>
            <a:chOff x="3203848" y="836712"/>
            <a:chExt cx="288032" cy="222746"/>
          </a:xfrm>
        </p:grpSpPr>
        <p:cxnSp>
          <p:nvCxnSpPr>
            <p:cNvPr id="112" name="Connettore 1 179"/>
            <p:cNvCxnSpPr/>
            <p:nvPr/>
          </p:nvCxnSpPr>
          <p:spPr>
            <a:xfrm rot="10800000" flipH="1">
              <a:off x="3203848" y="836712"/>
              <a:ext cx="288032" cy="222746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Connettore 1 180"/>
            <p:cNvCxnSpPr/>
            <p:nvPr/>
          </p:nvCxnSpPr>
          <p:spPr>
            <a:xfrm>
              <a:off x="3203848" y="836712"/>
              <a:ext cx="288032" cy="21602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4" name="Gruppo 181"/>
          <p:cNvGrpSpPr/>
          <p:nvPr/>
        </p:nvGrpSpPr>
        <p:grpSpPr>
          <a:xfrm>
            <a:off x="7882951" y="1262038"/>
            <a:ext cx="288032" cy="222746"/>
            <a:chOff x="3203848" y="836712"/>
            <a:chExt cx="288032" cy="222746"/>
          </a:xfrm>
        </p:grpSpPr>
        <p:cxnSp>
          <p:nvCxnSpPr>
            <p:cNvPr id="115" name="Connettore 1 182"/>
            <p:cNvCxnSpPr/>
            <p:nvPr/>
          </p:nvCxnSpPr>
          <p:spPr>
            <a:xfrm rot="10800000" flipH="1">
              <a:off x="3203848" y="836712"/>
              <a:ext cx="288032" cy="222746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Connettore 1 183"/>
            <p:cNvCxnSpPr/>
            <p:nvPr/>
          </p:nvCxnSpPr>
          <p:spPr>
            <a:xfrm>
              <a:off x="3203848" y="836712"/>
              <a:ext cx="288032" cy="21602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7" name="Gruppo 185"/>
          <p:cNvGrpSpPr/>
          <p:nvPr/>
        </p:nvGrpSpPr>
        <p:grpSpPr>
          <a:xfrm>
            <a:off x="7884368" y="692696"/>
            <a:ext cx="288032" cy="222746"/>
            <a:chOff x="3203848" y="836712"/>
            <a:chExt cx="288032" cy="222746"/>
          </a:xfrm>
        </p:grpSpPr>
        <p:cxnSp>
          <p:nvCxnSpPr>
            <p:cNvPr id="118" name="Connettore 1 186"/>
            <p:cNvCxnSpPr/>
            <p:nvPr/>
          </p:nvCxnSpPr>
          <p:spPr>
            <a:xfrm rot="10800000" flipH="1">
              <a:off x="3203848" y="836712"/>
              <a:ext cx="288032" cy="222746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Connettore 1 187"/>
            <p:cNvCxnSpPr/>
            <p:nvPr/>
          </p:nvCxnSpPr>
          <p:spPr>
            <a:xfrm>
              <a:off x="3203848" y="836712"/>
              <a:ext cx="288032" cy="21602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0" name="Gruppo 188"/>
          <p:cNvGrpSpPr/>
          <p:nvPr/>
        </p:nvGrpSpPr>
        <p:grpSpPr>
          <a:xfrm>
            <a:off x="3707904" y="980728"/>
            <a:ext cx="288032" cy="222746"/>
            <a:chOff x="3203848" y="836712"/>
            <a:chExt cx="288032" cy="222746"/>
          </a:xfrm>
        </p:grpSpPr>
        <p:cxnSp>
          <p:nvCxnSpPr>
            <p:cNvPr id="121" name="Connettore 1 189"/>
            <p:cNvCxnSpPr/>
            <p:nvPr/>
          </p:nvCxnSpPr>
          <p:spPr>
            <a:xfrm rot="10800000" flipH="1">
              <a:off x="3203848" y="836712"/>
              <a:ext cx="288032" cy="222746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2" name="Connettore 1 190"/>
            <p:cNvCxnSpPr/>
            <p:nvPr/>
          </p:nvCxnSpPr>
          <p:spPr>
            <a:xfrm>
              <a:off x="3203848" y="836712"/>
              <a:ext cx="288032" cy="21602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8867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iped Right Arrow 12"/>
          <p:cNvSpPr/>
          <p:nvPr/>
        </p:nvSpPr>
        <p:spPr>
          <a:xfrm rot="16200000">
            <a:off x="2257701" y="3440128"/>
            <a:ext cx="1822457" cy="936105"/>
          </a:xfrm>
          <a:prstGeom prst="stripedRightArrow">
            <a:avLst>
              <a:gd name="adj1" fmla="val 458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PROCESSO ALIMENTARE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64096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400" dirty="0"/>
              <a:t>Il </a:t>
            </a:r>
            <a:r>
              <a:rPr lang="de-DE" sz="1400" dirty="0" err="1"/>
              <a:t>processo</a:t>
            </a:r>
            <a:r>
              <a:rPr lang="de-DE" sz="1400" dirty="0"/>
              <a:t> </a:t>
            </a:r>
            <a:r>
              <a:rPr lang="de-DE" sz="1400" dirty="0" err="1"/>
              <a:t>tecnologico</a:t>
            </a:r>
            <a:r>
              <a:rPr lang="de-DE" sz="1400" dirty="0"/>
              <a:t> è </a:t>
            </a:r>
            <a:r>
              <a:rPr lang="de-DE" sz="1400" dirty="0" err="1"/>
              <a:t>costituito</a:t>
            </a:r>
            <a:r>
              <a:rPr lang="de-DE" sz="1400" dirty="0"/>
              <a:t> da </a:t>
            </a:r>
            <a:r>
              <a:rPr lang="de-DE" sz="1400" dirty="0" err="1"/>
              <a:t>una</a:t>
            </a:r>
            <a:r>
              <a:rPr lang="de-DE" sz="1400" dirty="0"/>
              <a:t> </a:t>
            </a:r>
            <a:r>
              <a:rPr lang="de-DE" sz="1400" dirty="0" err="1"/>
              <a:t>sequenza</a:t>
            </a:r>
            <a:r>
              <a:rPr lang="de-DE" sz="1400" dirty="0"/>
              <a:t> di </a:t>
            </a:r>
            <a:r>
              <a:rPr lang="de-DE" sz="1400" dirty="0" err="1"/>
              <a:t>operazioni</a:t>
            </a:r>
            <a:r>
              <a:rPr lang="de-DE" sz="1400" dirty="0"/>
              <a:t> </a:t>
            </a:r>
            <a:r>
              <a:rPr lang="de-DE" sz="1400" dirty="0" err="1"/>
              <a:t>unitarie</a:t>
            </a:r>
            <a:r>
              <a:rPr lang="de-DE" sz="1400" dirty="0"/>
              <a:t>, </a:t>
            </a:r>
            <a:r>
              <a:rPr lang="de-DE" sz="1400" dirty="0" err="1"/>
              <a:t>applicate</a:t>
            </a:r>
            <a:r>
              <a:rPr lang="de-DE" sz="1400" dirty="0"/>
              <a:t> ad </a:t>
            </a:r>
            <a:r>
              <a:rPr lang="de-DE" sz="1400" dirty="0" err="1"/>
              <a:t>una</a:t>
            </a:r>
            <a:r>
              <a:rPr lang="de-DE" sz="1400" dirty="0"/>
              <a:t> o più </a:t>
            </a:r>
            <a:r>
              <a:rPr lang="de-DE" sz="1400" dirty="0" err="1"/>
              <a:t>materie</a:t>
            </a:r>
            <a:r>
              <a:rPr lang="de-DE" sz="1400" dirty="0"/>
              <a:t> prime e </a:t>
            </a:r>
            <a:r>
              <a:rPr lang="de-DE" sz="1400" dirty="0" err="1"/>
              <a:t>ordinate</a:t>
            </a:r>
            <a:r>
              <a:rPr lang="de-DE" sz="1400" dirty="0"/>
              <a:t> </a:t>
            </a:r>
            <a:r>
              <a:rPr lang="de-DE" sz="1400" dirty="0" err="1"/>
              <a:t>secondo</a:t>
            </a:r>
            <a:r>
              <a:rPr lang="de-DE" sz="1400" dirty="0"/>
              <a:t> </a:t>
            </a:r>
            <a:r>
              <a:rPr lang="de-DE" sz="1400" dirty="0" err="1"/>
              <a:t>una</a:t>
            </a:r>
            <a:r>
              <a:rPr lang="de-DE" sz="1400" dirty="0"/>
              <a:t> </a:t>
            </a:r>
            <a:r>
              <a:rPr lang="de-DE" sz="1400" dirty="0" err="1"/>
              <a:t>certa</a:t>
            </a:r>
            <a:r>
              <a:rPr lang="de-DE" sz="1400" dirty="0"/>
              <a:t> </a:t>
            </a:r>
            <a:r>
              <a:rPr lang="de-DE" sz="1400" dirty="0" err="1"/>
              <a:t>sequenza</a:t>
            </a:r>
            <a:r>
              <a:rPr lang="de-DE" sz="1400" dirty="0"/>
              <a:t>. Il </a:t>
            </a:r>
            <a:r>
              <a:rPr lang="de-DE" sz="1400" dirty="0" err="1"/>
              <a:t>prodotto</a:t>
            </a:r>
            <a:r>
              <a:rPr lang="de-DE" sz="1400" dirty="0"/>
              <a:t> </a:t>
            </a:r>
            <a:r>
              <a:rPr lang="de-DE" sz="1400" dirty="0" err="1"/>
              <a:t>finito</a:t>
            </a:r>
            <a:r>
              <a:rPr lang="de-DE" sz="1400" dirty="0"/>
              <a:t> è </a:t>
            </a:r>
            <a:r>
              <a:rPr lang="de-DE" sz="1400" dirty="0" err="1"/>
              <a:t>il</a:t>
            </a:r>
            <a:r>
              <a:rPr lang="de-DE" sz="1400" dirty="0"/>
              <a:t> </a:t>
            </a:r>
            <a:r>
              <a:rPr lang="de-DE" sz="1400" dirty="0" err="1"/>
              <a:t>risultato</a:t>
            </a:r>
            <a:r>
              <a:rPr lang="de-DE" sz="1400" dirty="0"/>
              <a:t> di </a:t>
            </a:r>
            <a:r>
              <a:rPr lang="de-DE" sz="1400" dirty="0" err="1"/>
              <a:t>tutte</a:t>
            </a:r>
            <a:r>
              <a:rPr lang="de-DE" sz="1400" dirty="0"/>
              <a:t> queste </a:t>
            </a:r>
            <a:r>
              <a:rPr lang="de-DE" sz="1400" dirty="0" err="1"/>
              <a:t>trasformazioni</a:t>
            </a:r>
            <a:r>
              <a:rPr lang="de-DE" sz="1400" dirty="0"/>
              <a:t>.</a:t>
            </a:r>
            <a:endParaRPr lang="it-IT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379160" y="5157192"/>
            <a:ext cx="5145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600" dirty="0" err="1"/>
              <a:t>Aumentare</a:t>
            </a:r>
            <a:r>
              <a:rPr lang="de-DE" sz="1600" dirty="0"/>
              <a:t> le </a:t>
            </a:r>
            <a:r>
              <a:rPr lang="de-DE" sz="1600" dirty="0" err="1"/>
              <a:t>vendite</a:t>
            </a:r>
            <a:r>
              <a:rPr lang="de-DE" sz="1600" dirty="0"/>
              <a:t>, i </a:t>
            </a:r>
            <a:r>
              <a:rPr lang="de-DE" sz="1600" dirty="0" err="1"/>
              <a:t>profitti</a:t>
            </a:r>
            <a:r>
              <a:rPr lang="de-DE" sz="1600" dirty="0"/>
              <a:t>, i </a:t>
            </a:r>
            <a:r>
              <a:rPr lang="de-DE" sz="1600" dirty="0" err="1"/>
              <a:t>ricavi</a:t>
            </a:r>
            <a:endParaRPr lang="de-DE" sz="1600" dirty="0"/>
          </a:p>
          <a:p>
            <a:pPr marL="342900" indent="-342900">
              <a:buFont typeface="+mj-lt"/>
              <a:buAutoNum type="arabicPeriod"/>
            </a:pPr>
            <a:r>
              <a:rPr lang="de-DE" sz="1600" dirty="0" err="1"/>
              <a:t>Ridurre</a:t>
            </a:r>
            <a:r>
              <a:rPr lang="de-DE" sz="1600" dirty="0"/>
              <a:t> </a:t>
            </a:r>
            <a:r>
              <a:rPr lang="de-DE" sz="1600" dirty="0" err="1"/>
              <a:t>gli</a:t>
            </a:r>
            <a:r>
              <a:rPr lang="de-DE" sz="1600" dirty="0"/>
              <a:t> </a:t>
            </a:r>
            <a:r>
              <a:rPr lang="de-DE" sz="1600" dirty="0" err="1"/>
              <a:t>scarti</a:t>
            </a:r>
            <a:r>
              <a:rPr lang="de-DE" sz="1600" dirty="0"/>
              <a:t>, le </a:t>
            </a:r>
            <a:r>
              <a:rPr lang="de-DE" sz="1600" dirty="0" err="1"/>
              <a:t>spese</a:t>
            </a:r>
            <a:r>
              <a:rPr lang="de-DE" sz="1600" dirty="0"/>
              <a:t>, i </a:t>
            </a:r>
            <a:r>
              <a:rPr lang="de-DE" sz="1600" dirty="0" err="1"/>
              <a:t>resi</a:t>
            </a:r>
            <a:r>
              <a:rPr lang="de-DE" sz="1600" dirty="0"/>
              <a:t>, le </a:t>
            </a:r>
            <a:r>
              <a:rPr lang="de-DE" sz="1600" dirty="0" err="1"/>
              <a:t>multe</a:t>
            </a:r>
            <a:endParaRPr lang="de-DE" sz="1600" dirty="0"/>
          </a:p>
          <a:p>
            <a:pPr marL="342900" indent="-342900">
              <a:buFont typeface="+mj-lt"/>
              <a:buAutoNum type="arabicPeriod"/>
            </a:pPr>
            <a:r>
              <a:rPr lang="de-DE" sz="1600" dirty="0" err="1"/>
              <a:t>Aumentare</a:t>
            </a:r>
            <a:r>
              <a:rPr lang="de-DE" sz="1600" dirty="0"/>
              <a:t> la </a:t>
            </a:r>
            <a:r>
              <a:rPr lang="de-DE" sz="1600" dirty="0" err="1"/>
              <a:t>soddisfazione</a:t>
            </a:r>
            <a:r>
              <a:rPr lang="de-DE" sz="1600" dirty="0"/>
              <a:t> del </a:t>
            </a:r>
            <a:r>
              <a:rPr lang="de-DE" sz="1600" dirty="0" err="1"/>
              <a:t>cliente</a:t>
            </a:r>
            <a:endParaRPr lang="it-IT" sz="1600" dirty="0"/>
          </a:p>
        </p:txBody>
      </p:sp>
      <p:sp>
        <p:nvSpPr>
          <p:cNvPr id="22" name="Striped Right Arrow 21"/>
          <p:cNvSpPr/>
          <p:nvPr/>
        </p:nvSpPr>
        <p:spPr>
          <a:xfrm rot="16200000">
            <a:off x="3625850" y="3440128"/>
            <a:ext cx="1822457" cy="936105"/>
          </a:xfrm>
          <a:prstGeom prst="stripedRightArrow">
            <a:avLst>
              <a:gd name="adj1" fmla="val 458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Striped Right Arrow 23"/>
          <p:cNvSpPr/>
          <p:nvPr/>
        </p:nvSpPr>
        <p:spPr>
          <a:xfrm rot="16200000">
            <a:off x="4993318" y="3440128"/>
            <a:ext cx="1822457" cy="936105"/>
          </a:xfrm>
          <a:prstGeom prst="stripedRightArrow">
            <a:avLst>
              <a:gd name="adj1" fmla="val 458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3590591" y="2276872"/>
            <a:ext cx="19175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/>
              <a:t>GOAL</a:t>
            </a:r>
            <a:endParaRPr lang="it-IT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97998" y="392754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Shelf </a:t>
            </a:r>
            <a:r>
              <a:rPr lang="de-DE" dirty="0" err="1"/>
              <a:t>life</a:t>
            </a:r>
            <a:endParaRPr lang="it-IT" dirty="0"/>
          </a:p>
        </p:txBody>
      </p:sp>
      <p:sp>
        <p:nvSpPr>
          <p:cNvPr id="19" name="TextBox 18"/>
          <p:cNvSpPr txBox="1"/>
          <p:nvPr/>
        </p:nvSpPr>
        <p:spPr>
          <a:xfrm>
            <a:off x="2628868" y="392754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Stabilità</a:t>
            </a:r>
            <a:endParaRPr lang="it-IT" dirty="0"/>
          </a:p>
        </p:txBody>
      </p:sp>
      <p:sp>
        <p:nvSpPr>
          <p:cNvPr id="21" name="TextBox 20"/>
          <p:cNvSpPr txBox="1"/>
          <p:nvPr/>
        </p:nvSpPr>
        <p:spPr>
          <a:xfrm>
            <a:off x="5368046" y="3789041"/>
            <a:ext cx="1077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err="1"/>
              <a:t>Valore</a:t>
            </a:r>
            <a:r>
              <a:rPr lang="de-DE" dirty="0"/>
              <a:t> </a:t>
            </a:r>
          </a:p>
          <a:p>
            <a:pPr algn="ctr"/>
            <a:r>
              <a:rPr lang="de-DE" dirty="0" err="1"/>
              <a:t>aggiunto</a:t>
            </a:r>
            <a:endParaRPr lang="it-IT" dirty="0"/>
          </a:p>
        </p:txBody>
      </p:sp>
      <p:sp>
        <p:nvSpPr>
          <p:cNvPr id="25" name="Striped Right Arrow 24"/>
          <p:cNvSpPr/>
          <p:nvPr/>
        </p:nvSpPr>
        <p:spPr>
          <a:xfrm rot="16200000">
            <a:off x="6292043" y="3440129"/>
            <a:ext cx="1822457" cy="936105"/>
          </a:xfrm>
          <a:prstGeom prst="stripedRightArrow">
            <a:avLst>
              <a:gd name="adj1" fmla="val 458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TextBox 25"/>
          <p:cNvSpPr txBox="1"/>
          <p:nvPr/>
        </p:nvSpPr>
        <p:spPr>
          <a:xfrm>
            <a:off x="6474412" y="3789041"/>
            <a:ext cx="146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err="1"/>
              <a:t>Valore</a:t>
            </a:r>
            <a:r>
              <a:rPr lang="de-DE" dirty="0"/>
              <a:t> </a:t>
            </a:r>
          </a:p>
          <a:p>
            <a:pPr algn="ctr"/>
            <a:r>
              <a:rPr lang="de-DE" dirty="0" err="1"/>
              <a:t>nutrizionale</a:t>
            </a:r>
            <a:endParaRPr lang="it-IT" dirty="0"/>
          </a:p>
        </p:txBody>
      </p:sp>
      <p:sp>
        <p:nvSpPr>
          <p:cNvPr id="27" name="Striped Right Arrow 26"/>
          <p:cNvSpPr/>
          <p:nvPr/>
        </p:nvSpPr>
        <p:spPr>
          <a:xfrm rot="16200000">
            <a:off x="963451" y="3440129"/>
            <a:ext cx="1822457" cy="936105"/>
          </a:xfrm>
          <a:prstGeom prst="stripedRightArrow">
            <a:avLst>
              <a:gd name="adj1" fmla="val 458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TextBox 27"/>
          <p:cNvSpPr txBox="1"/>
          <p:nvPr/>
        </p:nvSpPr>
        <p:spPr>
          <a:xfrm>
            <a:off x="1259632" y="3789041"/>
            <a:ext cx="123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err="1"/>
              <a:t>Valore</a:t>
            </a:r>
            <a:r>
              <a:rPr lang="de-DE" dirty="0"/>
              <a:t> </a:t>
            </a:r>
          </a:p>
          <a:p>
            <a:pPr algn="ctr"/>
            <a:r>
              <a:rPr lang="de-DE" dirty="0" err="1"/>
              <a:t>edonistico</a:t>
            </a:r>
            <a:endParaRPr lang="it-IT" dirty="0"/>
          </a:p>
        </p:txBody>
      </p:sp>
      <p:sp>
        <p:nvSpPr>
          <p:cNvPr id="29" name="Striped Right Arrow 28"/>
          <p:cNvSpPr/>
          <p:nvPr/>
        </p:nvSpPr>
        <p:spPr>
          <a:xfrm rot="16200000">
            <a:off x="-243562" y="3440129"/>
            <a:ext cx="1822457" cy="936105"/>
          </a:xfrm>
          <a:prstGeom prst="stripedRightArrow">
            <a:avLst>
              <a:gd name="adj1" fmla="val 458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TextBox 29"/>
          <p:cNvSpPr txBox="1"/>
          <p:nvPr/>
        </p:nvSpPr>
        <p:spPr>
          <a:xfrm>
            <a:off x="95903" y="3927540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err="1"/>
              <a:t>Sicurezza</a:t>
            </a:r>
            <a:endParaRPr lang="it-IT" dirty="0"/>
          </a:p>
        </p:txBody>
      </p:sp>
      <p:sp>
        <p:nvSpPr>
          <p:cNvPr id="31" name="Striped Right Arrow 30"/>
          <p:cNvSpPr/>
          <p:nvPr/>
        </p:nvSpPr>
        <p:spPr>
          <a:xfrm rot="5400000">
            <a:off x="7607891" y="3633895"/>
            <a:ext cx="1822457" cy="936105"/>
          </a:xfrm>
          <a:prstGeom prst="stripedRightArrow">
            <a:avLst>
              <a:gd name="adj1" fmla="val 458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TextBox 31"/>
          <p:cNvSpPr txBox="1"/>
          <p:nvPr/>
        </p:nvSpPr>
        <p:spPr>
          <a:xfrm>
            <a:off x="7847970" y="3789040"/>
            <a:ext cx="134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err="1"/>
              <a:t>Danno</a:t>
            </a:r>
            <a:endParaRPr lang="de-DE" dirty="0"/>
          </a:p>
          <a:p>
            <a:pPr algn="ctr"/>
            <a:r>
              <a:rPr lang="de-DE" dirty="0" err="1"/>
              <a:t>tecnologico</a:t>
            </a:r>
            <a:endParaRPr lang="it-IT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</p:spTree>
    <p:extLst>
      <p:ext uri="{BB962C8B-B14F-4D97-AF65-F5344CB8AC3E}">
        <p14:creationId xmlns:p14="http://schemas.microsoft.com/office/powerpoint/2010/main" val="745461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DANNO TECNOLOGICO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411596"/>
            <a:ext cx="249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DANNO MECCANICO</a:t>
            </a:r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DANNO TERMICO</a:t>
            </a:r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4222829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DANNO CHIMICO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013176"/>
            <a:ext cx="23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CONTAMINAZIONE</a:t>
            </a:r>
            <a:endParaRPr lang="it-IT" dirty="0"/>
          </a:p>
        </p:txBody>
      </p:sp>
      <p:sp>
        <p:nvSpPr>
          <p:cNvPr id="7" name="Right Arrow 6"/>
          <p:cNvSpPr/>
          <p:nvPr/>
        </p:nvSpPr>
        <p:spPr>
          <a:xfrm>
            <a:off x="2627784" y="2420888"/>
            <a:ext cx="491905" cy="328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ight Arrow 7"/>
          <p:cNvSpPr/>
          <p:nvPr/>
        </p:nvSpPr>
        <p:spPr>
          <a:xfrm>
            <a:off x="2321446" y="3037602"/>
            <a:ext cx="823929" cy="328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ight Arrow 8"/>
          <p:cNvSpPr/>
          <p:nvPr/>
        </p:nvSpPr>
        <p:spPr>
          <a:xfrm>
            <a:off x="2321446" y="4232121"/>
            <a:ext cx="823930" cy="328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ight Arrow 9"/>
          <p:cNvSpPr/>
          <p:nvPr/>
        </p:nvSpPr>
        <p:spPr>
          <a:xfrm>
            <a:off x="2521821" y="5022468"/>
            <a:ext cx="623554" cy="328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3198768" y="2607295"/>
            <a:ext cx="3254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 err="1"/>
              <a:t>oltre</a:t>
            </a:r>
            <a:r>
              <a:rPr lang="de-DE" sz="1200" i="1" dirty="0"/>
              <a:t> </a:t>
            </a:r>
            <a:r>
              <a:rPr lang="de-DE" sz="1200" i="1" dirty="0" err="1"/>
              <a:t>il</a:t>
            </a:r>
            <a:r>
              <a:rPr lang="de-DE" sz="1200" i="1" dirty="0"/>
              <a:t> </a:t>
            </a:r>
            <a:r>
              <a:rPr lang="de-DE" sz="1200" i="1" dirty="0" err="1"/>
              <a:t>limite</a:t>
            </a:r>
            <a:r>
              <a:rPr lang="de-DE" sz="1200" i="1" dirty="0"/>
              <a:t> di </a:t>
            </a:r>
            <a:r>
              <a:rPr lang="de-DE" sz="1200" i="1" dirty="0" err="1"/>
              <a:t>resistenza</a:t>
            </a:r>
            <a:r>
              <a:rPr lang="de-DE" sz="1200" i="1" dirty="0"/>
              <a:t> </a:t>
            </a:r>
            <a:r>
              <a:rPr lang="de-DE" sz="1200" i="1" dirty="0" err="1"/>
              <a:t>dell’alimento</a:t>
            </a:r>
            <a:r>
              <a:rPr lang="de-DE" sz="1200" i="1" dirty="0"/>
              <a:t> e </a:t>
            </a:r>
            <a:r>
              <a:rPr lang="de-DE" sz="1200" i="1" dirty="0" err="1"/>
              <a:t>che</a:t>
            </a:r>
            <a:r>
              <a:rPr lang="de-DE" sz="1200" i="1" dirty="0"/>
              <a:t> causa </a:t>
            </a:r>
            <a:r>
              <a:rPr lang="de-DE" sz="1200" i="1" dirty="0" err="1"/>
              <a:t>rotture</a:t>
            </a:r>
            <a:r>
              <a:rPr lang="de-DE" sz="1200" i="1" dirty="0"/>
              <a:t> e </a:t>
            </a:r>
            <a:r>
              <a:rPr lang="de-DE" sz="1200" i="1" dirty="0" err="1"/>
              <a:t>sineresi</a:t>
            </a:r>
            <a:r>
              <a:rPr lang="de-DE" sz="1200" i="1" dirty="0"/>
              <a:t> </a:t>
            </a:r>
            <a:endParaRPr lang="it-IT" sz="1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98769" y="3277433"/>
            <a:ext cx="3502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Si </a:t>
            </a:r>
            <a:r>
              <a:rPr lang="de-DE" sz="1200" i="1" dirty="0" err="1"/>
              <a:t>manifesta</a:t>
            </a:r>
            <a:r>
              <a:rPr lang="de-DE" sz="1200" i="1" dirty="0"/>
              <a:t> </a:t>
            </a:r>
            <a:r>
              <a:rPr lang="de-DE" sz="1200" i="1" dirty="0" err="1"/>
              <a:t>con</a:t>
            </a:r>
            <a:r>
              <a:rPr lang="de-DE" sz="1200" i="1" dirty="0"/>
              <a:t> </a:t>
            </a:r>
            <a:r>
              <a:rPr lang="de-DE" sz="1200" i="1" dirty="0" err="1"/>
              <a:t>perdita</a:t>
            </a:r>
            <a:r>
              <a:rPr lang="de-DE" sz="1200" i="1" dirty="0"/>
              <a:t> di </a:t>
            </a:r>
            <a:r>
              <a:rPr lang="de-DE" sz="1200" i="1" dirty="0" err="1"/>
              <a:t>vitamine</a:t>
            </a:r>
            <a:r>
              <a:rPr lang="de-DE" sz="1200" i="1" dirty="0"/>
              <a:t>, </a:t>
            </a:r>
            <a:r>
              <a:rPr lang="de-DE" sz="1200" i="1" dirty="0" err="1"/>
              <a:t>formazione</a:t>
            </a:r>
            <a:r>
              <a:rPr lang="de-DE" sz="1200" i="1" dirty="0"/>
              <a:t> di off-</a:t>
            </a:r>
            <a:r>
              <a:rPr lang="de-DE" sz="1200" i="1" dirty="0" err="1"/>
              <a:t>flavor</a:t>
            </a:r>
            <a:r>
              <a:rPr lang="de-DE" sz="1200" i="1" dirty="0"/>
              <a:t> e off-colors. </a:t>
            </a:r>
            <a:r>
              <a:rPr lang="de-DE" sz="1200" i="1" dirty="0" err="1"/>
              <a:t>Favorisce</a:t>
            </a:r>
            <a:r>
              <a:rPr lang="de-DE" sz="1200" i="1" dirty="0"/>
              <a:t> </a:t>
            </a:r>
            <a:r>
              <a:rPr lang="de-DE" sz="1200" i="1" dirty="0" err="1"/>
              <a:t>il</a:t>
            </a:r>
            <a:r>
              <a:rPr lang="de-DE" sz="1200" i="1" dirty="0"/>
              <a:t> </a:t>
            </a:r>
            <a:r>
              <a:rPr lang="de-DE" sz="1200" i="1" dirty="0" err="1"/>
              <a:t>danno</a:t>
            </a:r>
            <a:r>
              <a:rPr lang="de-DE" sz="1200" i="1" dirty="0"/>
              <a:t> </a:t>
            </a:r>
            <a:r>
              <a:rPr lang="de-DE" sz="1200" i="1" dirty="0" err="1"/>
              <a:t>meccanico</a:t>
            </a:r>
            <a:r>
              <a:rPr lang="de-DE" sz="1200" i="1" dirty="0"/>
              <a:t>, </a:t>
            </a:r>
            <a:r>
              <a:rPr lang="de-DE" sz="1200" i="1" dirty="0" err="1"/>
              <a:t>indebolendo</a:t>
            </a:r>
            <a:r>
              <a:rPr lang="de-DE" sz="1200" i="1" dirty="0"/>
              <a:t> i </a:t>
            </a:r>
            <a:r>
              <a:rPr lang="de-DE" sz="1200" i="1" dirty="0" err="1"/>
              <a:t>tessuti</a:t>
            </a:r>
            <a:r>
              <a:rPr lang="de-DE" sz="1200" i="1" dirty="0"/>
              <a:t>. </a:t>
            </a:r>
            <a:r>
              <a:rPr lang="de-DE" sz="1200" i="1" dirty="0" err="1"/>
              <a:t>Favorisce</a:t>
            </a:r>
            <a:r>
              <a:rPr lang="de-DE" sz="1200" i="1" dirty="0"/>
              <a:t> </a:t>
            </a:r>
            <a:r>
              <a:rPr lang="de-DE" sz="1200" i="1" dirty="0" err="1"/>
              <a:t>il</a:t>
            </a:r>
            <a:r>
              <a:rPr lang="de-DE" sz="1200" i="1" dirty="0"/>
              <a:t> </a:t>
            </a:r>
            <a:r>
              <a:rPr lang="de-DE" sz="1200" i="1" dirty="0" err="1"/>
              <a:t>danno</a:t>
            </a:r>
            <a:r>
              <a:rPr lang="de-DE" sz="1200" i="1" dirty="0"/>
              <a:t> </a:t>
            </a:r>
            <a:r>
              <a:rPr lang="de-DE" sz="1200" i="1" dirty="0" err="1"/>
              <a:t>chimico</a:t>
            </a:r>
            <a:r>
              <a:rPr lang="de-DE" sz="1200" i="1" dirty="0"/>
              <a:t> accelerando le </a:t>
            </a:r>
            <a:r>
              <a:rPr lang="de-DE" sz="1200" i="1" dirty="0" err="1"/>
              <a:t>velocità</a:t>
            </a:r>
            <a:r>
              <a:rPr lang="de-DE" sz="1200" i="1" dirty="0"/>
              <a:t> di </a:t>
            </a:r>
            <a:r>
              <a:rPr lang="de-DE" sz="1200" i="1" dirty="0" err="1"/>
              <a:t>reazione</a:t>
            </a:r>
            <a:r>
              <a:rPr lang="de-DE" sz="1200" i="1" dirty="0"/>
              <a:t>. </a:t>
            </a:r>
            <a:endParaRPr lang="it-IT" sz="1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98768" y="4479503"/>
            <a:ext cx="3481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 err="1"/>
              <a:t>Reazioni</a:t>
            </a:r>
            <a:r>
              <a:rPr lang="de-DE" sz="1200" i="1" dirty="0"/>
              <a:t> di </a:t>
            </a:r>
            <a:r>
              <a:rPr lang="de-DE" sz="1200" i="1" dirty="0" err="1"/>
              <a:t>ossidazione</a:t>
            </a:r>
            <a:r>
              <a:rPr lang="de-DE" sz="1200" i="1" dirty="0"/>
              <a:t> e </a:t>
            </a:r>
            <a:r>
              <a:rPr lang="de-DE" sz="1200" i="1" dirty="0" err="1"/>
              <a:t>reazioni</a:t>
            </a:r>
            <a:r>
              <a:rPr lang="de-DE" sz="1200" i="1" dirty="0"/>
              <a:t> </a:t>
            </a:r>
            <a:r>
              <a:rPr lang="de-DE" sz="1200" i="1" dirty="0" err="1"/>
              <a:t>enzimatiche</a:t>
            </a:r>
            <a:r>
              <a:rPr lang="de-DE" sz="1200" i="1" dirty="0"/>
              <a:t> </a:t>
            </a:r>
            <a:r>
              <a:rPr lang="de-DE" sz="1200" i="1" dirty="0" err="1"/>
              <a:t>quali</a:t>
            </a:r>
            <a:r>
              <a:rPr lang="de-DE" sz="1200" i="1" dirty="0"/>
              <a:t> </a:t>
            </a:r>
            <a:r>
              <a:rPr lang="de-DE" sz="1200" i="1" dirty="0" err="1"/>
              <a:t>lipolisi</a:t>
            </a:r>
            <a:r>
              <a:rPr lang="de-DE" sz="1200" i="1" dirty="0"/>
              <a:t>, </a:t>
            </a:r>
            <a:r>
              <a:rPr lang="de-DE" sz="1200" i="1" dirty="0" err="1"/>
              <a:t>proteolisi</a:t>
            </a:r>
            <a:r>
              <a:rPr lang="de-DE" sz="1200" i="1" dirty="0"/>
              <a:t>, </a:t>
            </a:r>
            <a:r>
              <a:rPr lang="de-DE" sz="1200" i="1" dirty="0" err="1"/>
              <a:t>idrolisi</a:t>
            </a:r>
            <a:r>
              <a:rPr lang="de-DE" sz="1200" i="1" dirty="0"/>
              <a:t>.</a:t>
            </a:r>
            <a:endParaRPr lang="it-IT" sz="1200" i="1" dirty="0"/>
          </a:p>
        </p:txBody>
      </p:sp>
      <p:sp>
        <p:nvSpPr>
          <p:cNvPr id="22" name="Rectangle 21"/>
          <p:cNvSpPr/>
          <p:nvPr/>
        </p:nvSpPr>
        <p:spPr>
          <a:xfrm>
            <a:off x="3198769" y="1628800"/>
            <a:ext cx="3254156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3198768" y="5301208"/>
            <a:ext cx="3481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È </a:t>
            </a:r>
            <a:r>
              <a:rPr lang="de-DE" sz="1200" i="1" dirty="0" err="1"/>
              <a:t>il</a:t>
            </a:r>
            <a:r>
              <a:rPr lang="de-DE" sz="1200" i="1" dirty="0"/>
              <a:t> </a:t>
            </a:r>
            <a:r>
              <a:rPr lang="de-DE" sz="1200" i="1" dirty="0" err="1"/>
              <a:t>danno</a:t>
            </a:r>
            <a:r>
              <a:rPr lang="de-DE" sz="1200" i="1" dirty="0"/>
              <a:t> </a:t>
            </a:r>
            <a:r>
              <a:rPr lang="de-DE" sz="1200" i="1" dirty="0" err="1"/>
              <a:t>causato</a:t>
            </a:r>
            <a:r>
              <a:rPr lang="de-DE" sz="1200" i="1" dirty="0"/>
              <a:t> </a:t>
            </a:r>
            <a:r>
              <a:rPr lang="de-DE" sz="1200" i="1" dirty="0" err="1"/>
              <a:t>dalla</a:t>
            </a:r>
            <a:r>
              <a:rPr lang="de-DE" sz="1200" i="1" dirty="0"/>
              <a:t> </a:t>
            </a:r>
            <a:r>
              <a:rPr lang="de-DE" sz="1200" i="1" dirty="0" err="1"/>
              <a:t>contaminazione</a:t>
            </a:r>
            <a:r>
              <a:rPr lang="de-DE" sz="1200" i="1" dirty="0"/>
              <a:t> </a:t>
            </a:r>
            <a:r>
              <a:rPr lang="de-DE" sz="1200" i="1" dirty="0" err="1"/>
              <a:t>degli</a:t>
            </a:r>
            <a:r>
              <a:rPr lang="de-DE" sz="1200" i="1" dirty="0"/>
              <a:t> </a:t>
            </a:r>
            <a:r>
              <a:rPr lang="de-DE" sz="1200" i="1" dirty="0" err="1"/>
              <a:t>impianti</a:t>
            </a:r>
            <a:r>
              <a:rPr lang="de-DE" sz="1200" i="1" dirty="0"/>
              <a:t>, del </a:t>
            </a:r>
            <a:r>
              <a:rPr lang="de-DE" sz="1200" i="1" dirty="0" err="1"/>
              <a:t>rilascio</a:t>
            </a:r>
            <a:r>
              <a:rPr lang="de-DE" sz="1200" i="1" dirty="0"/>
              <a:t> di </a:t>
            </a:r>
            <a:r>
              <a:rPr lang="de-DE" sz="1200" i="1" dirty="0" err="1"/>
              <a:t>sostantze</a:t>
            </a:r>
            <a:r>
              <a:rPr lang="de-DE" sz="1200" i="1" dirty="0"/>
              <a:t> </a:t>
            </a:r>
            <a:r>
              <a:rPr lang="de-DE" sz="1200" i="1" dirty="0" err="1"/>
              <a:t>estranee</a:t>
            </a:r>
            <a:r>
              <a:rPr lang="de-DE" sz="1200" i="1" dirty="0"/>
              <a:t> da materiale a </a:t>
            </a:r>
            <a:r>
              <a:rPr lang="de-DE" sz="1200" i="1" dirty="0" err="1"/>
              <a:t>contatto</a:t>
            </a:r>
            <a:r>
              <a:rPr lang="de-DE" sz="1200" i="1" dirty="0"/>
              <a:t> </a:t>
            </a:r>
            <a:r>
              <a:rPr lang="de-DE" sz="1200" i="1" dirty="0" err="1"/>
              <a:t>con</a:t>
            </a:r>
            <a:r>
              <a:rPr lang="de-DE" sz="1200" i="1" dirty="0"/>
              <a:t> </a:t>
            </a:r>
            <a:r>
              <a:rPr lang="de-DE" sz="1200" i="1" dirty="0" err="1"/>
              <a:t>alimenti</a:t>
            </a:r>
            <a:r>
              <a:rPr lang="de-DE" sz="1200" i="1" dirty="0"/>
              <a:t>, da </a:t>
            </a:r>
            <a:r>
              <a:rPr lang="de-DE" sz="1200" i="1" dirty="0" err="1"/>
              <a:t>agenti</a:t>
            </a:r>
            <a:r>
              <a:rPr lang="de-DE" sz="1200" i="1" dirty="0"/>
              <a:t> </a:t>
            </a:r>
            <a:r>
              <a:rPr lang="de-DE" sz="1200" i="1" dirty="0" err="1"/>
              <a:t>biologici</a:t>
            </a:r>
            <a:r>
              <a:rPr lang="de-DE" sz="1200" i="1" dirty="0"/>
              <a:t> </a:t>
            </a:r>
            <a:r>
              <a:rPr lang="de-DE" sz="1200" i="1" dirty="0" err="1"/>
              <a:t>ambientali</a:t>
            </a:r>
            <a:r>
              <a:rPr lang="de-DE" sz="1200" i="1" dirty="0"/>
              <a:t>.</a:t>
            </a:r>
            <a:endParaRPr lang="it-IT" sz="1200" i="1" dirty="0"/>
          </a:p>
        </p:txBody>
      </p:sp>
      <p:sp>
        <p:nvSpPr>
          <p:cNvPr id="23" name="Rectangle 22"/>
          <p:cNvSpPr/>
          <p:nvPr/>
        </p:nvSpPr>
        <p:spPr>
          <a:xfrm>
            <a:off x="6588224" y="1628800"/>
            <a:ext cx="2376264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TextBox 14"/>
          <p:cNvSpPr txBox="1"/>
          <p:nvPr/>
        </p:nvSpPr>
        <p:spPr>
          <a:xfrm>
            <a:off x="3527311" y="1681644"/>
            <a:ext cx="264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 err="1">
                <a:solidFill>
                  <a:schemeClr val="bg1"/>
                </a:solidFill>
              </a:rPr>
              <a:t>Variabile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intensiva</a:t>
            </a:r>
            <a:endParaRPr lang="de-DE" sz="1600" b="1" dirty="0">
              <a:solidFill>
                <a:schemeClr val="bg1"/>
              </a:solidFill>
            </a:endParaRPr>
          </a:p>
          <a:p>
            <a:pPr algn="ctr"/>
            <a:r>
              <a:rPr lang="de-DE" sz="1200" b="1" i="1" dirty="0">
                <a:solidFill>
                  <a:schemeClr val="bg1"/>
                </a:solidFill>
              </a:rPr>
              <a:t>(</a:t>
            </a:r>
            <a:r>
              <a:rPr lang="de-DE" sz="1200" b="1" i="1" dirty="0" err="1">
                <a:solidFill>
                  <a:schemeClr val="bg1"/>
                </a:solidFill>
              </a:rPr>
              <a:t>che</a:t>
            </a:r>
            <a:r>
              <a:rPr lang="de-DE" sz="1200" b="1" i="1" dirty="0">
                <a:solidFill>
                  <a:schemeClr val="bg1"/>
                </a:solidFill>
              </a:rPr>
              <a:t> </a:t>
            </a:r>
            <a:r>
              <a:rPr lang="de-DE" sz="1200" b="1" i="1" dirty="0" err="1">
                <a:solidFill>
                  <a:schemeClr val="bg1"/>
                </a:solidFill>
              </a:rPr>
              <a:t>dipende</a:t>
            </a:r>
            <a:r>
              <a:rPr lang="de-DE" sz="1200" b="1" i="1" dirty="0">
                <a:solidFill>
                  <a:schemeClr val="bg1"/>
                </a:solidFill>
              </a:rPr>
              <a:t> </a:t>
            </a:r>
            <a:r>
              <a:rPr lang="de-DE" sz="1200" b="1" i="1" dirty="0" err="1">
                <a:solidFill>
                  <a:schemeClr val="bg1"/>
                </a:solidFill>
              </a:rPr>
              <a:t>dalle</a:t>
            </a:r>
            <a:r>
              <a:rPr lang="de-DE" sz="1200" b="1" i="1" dirty="0">
                <a:solidFill>
                  <a:schemeClr val="bg1"/>
                </a:solidFill>
              </a:rPr>
              <a:t> </a:t>
            </a:r>
            <a:r>
              <a:rPr lang="de-DE" sz="1200" b="1" i="1" dirty="0" err="1">
                <a:solidFill>
                  <a:schemeClr val="bg1"/>
                </a:solidFill>
              </a:rPr>
              <a:t>dimensioni</a:t>
            </a:r>
            <a:r>
              <a:rPr lang="de-DE" sz="1200" b="1" i="1" dirty="0">
                <a:solidFill>
                  <a:schemeClr val="bg1"/>
                </a:solidFill>
              </a:rPr>
              <a:t>)</a:t>
            </a:r>
            <a:endParaRPr lang="it-IT" sz="1200" b="1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6436" y="1681644"/>
            <a:ext cx="2642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 err="1">
                <a:solidFill>
                  <a:schemeClr val="bg1"/>
                </a:solidFill>
              </a:rPr>
              <a:t>Variabile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estensiva</a:t>
            </a:r>
            <a:endParaRPr lang="de-DE" sz="1600" b="1" dirty="0">
              <a:solidFill>
                <a:schemeClr val="bg1"/>
              </a:solidFill>
            </a:endParaRPr>
          </a:p>
          <a:p>
            <a:pPr algn="ctr"/>
            <a:r>
              <a:rPr lang="de-DE" sz="1200" b="1" i="1" dirty="0">
                <a:solidFill>
                  <a:schemeClr val="bg1"/>
                </a:solidFill>
              </a:rPr>
              <a:t>(</a:t>
            </a:r>
            <a:r>
              <a:rPr lang="de-DE" sz="1200" b="1" i="1" dirty="0" err="1">
                <a:solidFill>
                  <a:schemeClr val="bg1"/>
                </a:solidFill>
              </a:rPr>
              <a:t>che</a:t>
            </a:r>
            <a:r>
              <a:rPr lang="de-DE" sz="1200" b="1" i="1" dirty="0">
                <a:solidFill>
                  <a:schemeClr val="bg1"/>
                </a:solidFill>
              </a:rPr>
              <a:t> </a:t>
            </a:r>
            <a:r>
              <a:rPr lang="de-DE" sz="1200" b="1" i="1" dirty="0" err="1">
                <a:solidFill>
                  <a:schemeClr val="bg1"/>
                </a:solidFill>
              </a:rPr>
              <a:t>dipende</a:t>
            </a:r>
            <a:r>
              <a:rPr lang="de-DE" sz="1200" b="1" i="1" dirty="0">
                <a:solidFill>
                  <a:schemeClr val="bg1"/>
                </a:solidFill>
              </a:rPr>
              <a:t> </a:t>
            </a:r>
            <a:r>
              <a:rPr lang="de-DE" sz="1200" b="1" i="1" dirty="0" err="1">
                <a:solidFill>
                  <a:schemeClr val="bg1"/>
                </a:solidFill>
              </a:rPr>
              <a:t>dalle</a:t>
            </a:r>
            <a:r>
              <a:rPr lang="de-DE" sz="1200" b="1" i="1" dirty="0">
                <a:solidFill>
                  <a:schemeClr val="bg1"/>
                </a:solidFill>
              </a:rPr>
              <a:t> </a:t>
            </a:r>
            <a:r>
              <a:rPr lang="de-DE" sz="1200" b="1" i="1" dirty="0" err="1">
                <a:solidFill>
                  <a:schemeClr val="bg1"/>
                </a:solidFill>
              </a:rPr>
              <a:t>dimensioni</a:t>
            </a:r>
            <a:r>
              <a:rPr lang="de-DE" sz="1200" b="1" i="1" dirty="0">
                <a:solidFill>
                  <a:schemeClr val="bg1"/>
                </a:solidFill>
              </a:rPr>
              <a:t>)</a:t>
            </a:r>
            <a:endParaRPr lang="it-IT" sz="1200" b="1" i="1" dirty="0">
              <a:solidFill>
                <a:schemeClr val="bg1"/>
              </a:solidFill>
            </a:endParaRPr>
          </a:p>
        </p:txBody>
      </p:sp>
      <p:sp>
        <p:nvSpPr>
          <p:cNvPr id="21" name="Left-Right Arrow Callout 20"/>
          <p:cNvSpPr/>
          <p:nvPr/>
        </p:nvSpPr>
        <p:spPr>
          <a:xfrm rot="16200000">
            <a:off x="5929990" y="3099291"/>
            <a:ext cx="3672408" cy="2171588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6701652" y="3380799"/>
            <a:ext cx="211882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i="1" dirty="0" err="1"/>
              <a:t>Durata</a:t>
            </a:r>
            <a:r>
              <a:rPr lang="de-DE" i="1" dirty="0"/>
              <a:t> </a:t>
            </a:r>
            <a:r>
              <a:rPr lang="de-DE" i="1" dirty="0" err="1"/>
              <a:t>dell’applicazione</a:t>
            </a:r>
            <a:r>
              <a:rPr lang="de-DE" i="1" dirty="0"/>
              <a:t> e </a:t>
            </a:r>
            <a:r>
              <a:rPr lang="de-DE" i="1" dirty="0" err="1"/>
              <a:t>ampiezza</a:t>
            </a:r>
            <a:r>
              <a:rPr lang="de-DE" i="1" dirty="0"/>
              <a:t> </a:t>
            </a:r>
            <a:r>
              <a:rPr lang="de-DE" i="1" dirty="0" err="1"/>
              <a:t>dell’interfaccia</a:t>
            </a:r>
            <a:endParaRPr lang="it-IT" i="1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98769" y="2328229"/>
            <a:ext cx="1412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i="1" dirty="0" err="1"/>
              <a:t>Pressione</a:t>
            </a:r>
            <a:r>
              <a:rPr lang="de-DE" i="1" dirty="0"/>
              <a:t> </a:t>
            </a:r>
            <a:endParaRPr lang="it-IT" dirty="0"/>
          </a:p>
        </p:txBody>
      </p:sp>
      <p:sp>
        <p:nvSpPr>
          <p:cNvPr id="19" name="Rectangle 18"/>
          <p:cNvSpPr/>
          <p:nvPr/>
        </p:nvSpPr>
        <p:spPr>
          <a:xfrm>
            <a:off x="3198769" y="3037602"/>
            <a:ext cx="1907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i="1" dirty="0" err="1"/>
              <a:t>Temperatura</a:t>
            </a:r>
            <a:r>
              <a:rPr lang="de-DE" i="1" dirty="0"/>
              <a:t>. </a:t>
            </a:r>
            <a:endParaRPr lang="it-IT" dirty="0"/>
          </a:p>
        </p:txBody>
      </p:sp>
      <p:sp>
        <p:nvSpPr>
          <p:cNvPr id="20" name="Rectangle 19"/>
          <p:cNvSpPr/>
          <p:nvPr/>
        </p:nvSpPr>
        <p:spPr>
          <a:xfrm>
            <a:off x="3198769" y="4211796"/>
            <a:ext cx="2194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i="1" dirty="0" err="1"/>
              <a:t>Concentrazione</a:t>
            </a:r>
            <a:r>
              <a:rPr lang="de-DE" i="1" dirty="0"/>
              <a:t>. </a:t>
            </a:r>
            <a:endParaRPr lang="it-IT" dirty="0"/>
          </a:p>
        </p:txBody>
      </p:sp>
      <p:sp>
        <p:nvSpPr>
          <p:cNvPr id="27" name="Rectangle 26"/>
          <p:cNvSpPr/>
          <p:nvPr/>
        </p:nvSpPr>
        <p:spPr>
          <a:xfrm>
            <a:off x="3198768" y="5022468"/>
            <a:ext cx="1747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i="1" dirty="0" err="1"/>
              <a:t>Pericolosità</a:t>
            </a:r>
            <a:r>
              <a:rPr lang="de-DE" i="1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1638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OBIETTIVI DELLE TECNOLOGIE</a:t>
            </a: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251520" y="162880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 processo tecnologico è costituito da una sequenza di operazioni unitarie applicate ad una o più materie prime, ordinate secondo una certa sequenza.</a:t>
            </a:r>
          </a:p>
          <a:p>
            <a:endParaRPr lang="it-IT" dirty="0"/>
          </a:p>
          <a:p>
            <a:r>
              <a:rPr lang="it-IT" dirty="0"/>
              <a:t>Gli 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</a:rPr>
              <a:t>obiettivi </a:t>
            </a:r>
            <a:r>
              <a:rPr lang="it-IT" dirty="0"/>
              <a:t>di un processo alimentare sono: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7604" y="2996952"/>
            <a:ext cx="7128792" cy="258532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Aumentare la conservabilità delle materie prime, consentirne il trasporto e la shelf life.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Produrre ingredienti alimentari.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Produrre alimenti dalla combinazione e trasformazione di materie prime e ingredienti.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Migliorare l’efficienza del processo tecnologico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dirty="0"/>
              <a:t>Minori perdite materiali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dirty="0"/>
              <a:t>Minori consumi energetici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dirty="0"/>
              <a:t>Minimo danno tecnologico</a:t>
            </a:r>
          </a:p>
        </p:txBody>
      </p:sp>
    </p:spTree>
    <p:extLst>
      <p:ext uri="{BB962C8B-B14F-4D97-AF65-F5344CB8AC3E}">
        <p14:creationId xmlns:p14="http://schemas.microsoft.com/office/powerpoint/2010/main" val="1561922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OPERAZIONI ALIMENTARI</a:t>
            </a:r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47616"/>
            <a:ext cx="3581400" cy="365760"/>
          </a:xfrm>
        </p:spPr>
        <p:txBody>
          <a:bodyPr/>
          <a:lstStyle/>
          <a:p>
            <a:r>
              <a:rPr lang="de-DE" dirty="0"/>
              <a:t>Free University of </a:t>
            </a:r>
            <a:r>
              <a:rPr lang="de-DE" dirty="0" err="1"/>
              <a:t>Bolzano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41752"/>
            <a:ext cx="3044952" cy="365760"/>
          </a:xfrm>
        </p:spPr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6" name="Oval 5"/>
          <p:cNvSpPr/>
          <p:nvPr/>
        </p:nvSpPr>
        <p:spPr>
          <a:xfrm>
            <a:off x="3059832" y="1700808"/>
            <a:ext cx="1296144" cy="50405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Materia</a:t>
            </a:r>
            <a:r>
              <a:rPr lang="de-DE" sz="1200" b="1" dirty="0"/>
              <a:t> prima</a:t>
            </a:r>
            <a:endParaRPr lang="it-IT" sz="1200" b="1" dirty="0"/>
          </a:p>
        </p:txBody>
      </p:sp>
      <p:sp>
        <p:nvSpPr>
          <p:cNvPr id="7" name="Rectangle 6"/>
          <p:cNvSpPr/>
          <p:nvPr/>
        </p:nvSpPr>
        <p:spPr>
          <a:xfrm>
            <a:off x="683568" y="2564904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Conservazione</a:t>
            </a:r>
            <a:endParaRPr lang="it-IT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4788024" y="2564904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Trasformazione</a:t>
            </a:r>
            <a:endParaRPr lang="it-IT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395536" y="3429000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Breve </a:t>
            </a:r>
            <a:r>
              <a:rPr lang="de-DE" sz="1200" b="1" dirty="0" err="1"/>
              <a:t>termine</a:t>
            </a:r>
            <a:endParaRPr lang="it-IT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1706082" y="3429000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Lungo</a:t>
            </a:r>
            <a:r>
              <a:rPr lang="de-DE" sz="1200" b="1" dirty="0"/>
              <a:t> </a:t>
            </a:r>
            <a:r>
              <a:rPr lang="de-DE" sz="1200" b="1" dirty="0" err="1"/>
              <a:t>termine</a:t>
            </a:r>
            <a:endParaRPr lang="it-IT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3016628" y="3429000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Operazioni</a:t>
            </a:r>
            <a:r>
              <a:rPr lang="de-DE" sz="1200" b="1" dirty="0"/>
              <a:t> </a:t>
            </a:r>
            <a:r>
              <a:rPr lang="de-DE" sz="1200" b="1" dirty="0" err="1"/>
              <a:t>preliminari</a:t>
            </a:r>
            <a:endParaRPr lang="it-IT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4298372" y="3429000"/>
            <a:ext cx="14257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Operazioni</a:t>
            </a:r>
            <a:r>
              <a:rPr lang="de-DE" sz="1200" b="1" dirty="0"/>
              <a:t> di </a:t>
            </a:r>
            <a:r>
              <a:rPr lang="de-DE" sz="1200" b="1" dirty="0" err="1"/>
              <a:t>frazionamento</a:t>
            </a:r>
            <a:r>
              <a:rPr lang="de-DE" sz="1200" b="1" dirty="0"/>
              <a:t> e </a:t>
            </a:r>
            <a:r>
              <a:rPr lang="de-DE" sz="1200" b="1" dirty="0" err="1"/>
              <a:t>combinazione</a:t>
            </a:r>
            <a:endParaRPr lang="it-IT" sz="1200" b="1" dirty="0"/>
          </a:p>
        </p:txBody>
      </p:sp>
      <p:sp>
        <p:nvSpPr>
          <p:cNvPr id="13" name="Rectangle 12"/>
          <p:cNvSpPr/>
          <p:nvPr/>
        </p:nvSpPr>
        <p:spPr>
          <a:xfrm>
            <a:off x="5781736" y="3429000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Operazioni</a:t>
            </a:r>
            <a:r>
              <a:rPr lang="de-DE" sz="1200" b="1" dirty="0"/>
              <a:t> di </a:t>
            </a:r>
            <a:r>
              <a:rPr lang="de-DE" sz="1200" b="1" dirty="0" err="1"/>
              <a:t>stabilizzzazione</a:t>
            </a:r>
            <a:endParaRPr lang="it-IT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7308304" y="3429000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Trattamenti</a:t>
            </a:r>
            <a:r>
              <a:rPr lang="de-DE" sz="1200" b="1" dirty="0"/>
              <a:t> (</a:t>
            </a:r>
            <a:r>
              <a:rPr lang="de-DE" sz="1200" b="1" dirty="0" err="1"/>
              <a:t>bio</a:t>
            </a:r>
            <a:r>
              <a:rPr lang="de-DE" sz="1200" b="1" dirty="0"/>
              <a:t>)</a:t>
            </a:r>
            <a:r>
              <a:rPr lang="de-DE" sz="1200" b="1" dirty="0" err="1"/>
              <a:t>chimici</a:t>
            </a:r>
            <a:endParaRPr lang="it-IT" sz="1200" b="1" dirty="0"/>
          </a:p>
        </p:txBody>
      </p:sp>
      <p:cxnSp>
        <p:nvCxnSpPr>
          <p:cNvPr id="16" name="Elbow Connector 15"/>
          <p:cNvCxnSpPr>
            <a:stCxn id="7" idx="2"/>
            <a:endCxn id="9" idx="0"/>
          </p:cNvCxnSpPr>
          <p:nvPr/>
        </p:nvCxnSpPr>
        <p:spPr>
          <a:xfrm rot="5400000">
            <a:off x="1061610" y="2870938"/>
            <a:ext cx="504056" cy="612068"/>
          </a:xfrm>
          <a:prstGeom prst="bentConnector3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2"/>
            <a:endCxn id="10" idx="0"/>
          </p:cNvCxnSpPr>
          <p:nvPr/>
        </p:nvCxnSpPr>
        <p:spPr>
          <a:xfrm rot="16200000" flipH="1">
            <a:off x="1716883" y="2827733"/>
            <a:ext cx="504056" cy="698478"/>
          </a:xfrm>
          <a:prstGeom prst="bentConnector3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2"/>
            <a:endCxn id="11" idx="0"/>
          </p:cNvCxnSpPr>
          <p:nvPr/>
        </p:nvCxnSpPr>
        <p:spPr>
          <a:xfrm rot="5400000">
            <a:off x="4424384" y="2129256"/>
            <a:ext cx="504056" cy="2095432"/>
          </a:xfrm>
          <a:prstGeom prst="bentConnector3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8" idx="2"/>
            <a:endCxn id="12" idx="0"/>
          </p:cNvCxnSpPr>
          <p:nvPr/>
        </p:nvCxnSpPr>
        <p:spPr>
          <a:xfrm rot="5400000">
            <a:off x="5115661" y="2820533"/>
            <a:ext cx="504056" cy="712878"/>
          </a:xfrm>
          <a:prstGeom prst="bentConnector3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8" idx="2"/>
            <a:endCxn id="13" idx="0"/>
          </p:cNvCxnSpPr>
          <p:nvPr/>
        </p:nvCxnSpPr>
        <p:spPr>
          <a:xfrm rot="16200000" flipH="1">
            <a:off x="5860944" y="2788128"/>
            <a:ext cx="504056" cy="777688"/>
          </a:xfrm>
          <a:prstGeom prst="bentConnector3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2"/>
            <a:endCxn id="14" idx="0"/>
          </p:cNvCxnSpPr>
          <p:nvPr/>
        </p:nvCxnSpPr>
        <p:spPr>
          <a:xfrm rot="16200000" flipH="1">
            <a:off x="6624228" y="2024844"/>
            <a:ext cx="504056" cy="2304256"/>
          </a:xfrm>
          <a:prstGeom prst="bentConnector3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6" idx="2"/>
            <a:endCxn id="7" idx="0"/>
          </p:cNvCxnSpPr>
          <p:nvPr/>
        </p:nvCxnSpPr>
        <p:spPr>
          <a:xfrm rot="10800000" flipV="1">
            <a:off x="1619672" y="1952836"/>
            <a:ext cx="1440160" cy="612068"/>
          </a:xfrm>
          <a:prstGeom prst="bentConnector2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6" idx="6"/>
            <a:endCxn id="8" idx="0"/>
          </p:cNvCxnSpPr>
          <p:nvPr/>
        </p:nvCxnSpPr>
        <p:spPr>
          <a:xfrm>
            <a:off x="4355976" y="1952836"/>
            <a:ext cx="1368152" cy="612068"/>
          </a:xfrm>
          <a:prstGeom prst="bentConnector2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2852" y="4149080"/>
            <a:ext cx="1338828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dirty="0" err="1"/>
              <a:t>Refrigerazione</a:t>
            </a:r>
            <a:endParaRPr lang="de-DE" sz="1200" dirty="0"/>
          </a:p>
          <a:p>
            <a:r>
              <a:rPr lang="de-DE" sz="1200" dirty="0" err="1"/>
              <a:t>Pastorizzazione</a:t>
            </a:r>
            <a:endParaRPr lang="de-DE" sz="1200" dirty="0"/>
          </a:p>
          <a:p>
            <a:r>
              <a:rPr lang="de-DE" sz="1200" dirty="0"/>
              <a:t>MA </a:t>
            </a:r>
            <a:r>
              <a:rPr lang="de-DE" sz="1200" dirty="0" err="1"/>
              <a:t>packaging</a:t>
            </a:r>
            <a:endParaRPr lang="de-DE" sz="1200" dirty="0"/>
          </a:p>
          <a:p>
            <a:r>
              <a:rPr lang="de-DE" sz="1200" dirty="0" err="1"/>
              <a:t>Tecn</a:t>
            </a:r>
            <a:r>
              <a:rPr lang="de-DE" sz="1200" dirty="0"/>
              <a:t>. </a:t>
            </a:r>
            <a:r>
              <a:rPr lang="de-DE" sz="1200" dirty="0" err="1"/>
              <a:t>Combinate</a:t>
            </a:r>
            <a:endParaRPr lang="de-DE" sz="1200" dirty="0"/>
          </a:p>
          <a:p>
            <a:endParaRPr lang="de-DE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745303" y="4149080"/>
            <a:ext cx="117532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dirty="0" err="1"/>
              <a:t>Congelamento</a:t>
            </a:r>
            <a:endParaRPr lang="de-DE" dirty="0"/>
          </a:p>
          <a:p>
            <a:r>
              <a:rPr lang="de-DE" dirty="0" err="1"/>
              <a:t>Sterilizzazione</a:t>
            </a:r>
            <a:endParaRPr lang="de-DE" dirty="0"/>
          </a:p>
          <a:p>
            <a:r>
              <a:rPr lang="de-DE" dirty="0" err="1"/>
              <a:t>Disidratazione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3059832" y="4149080"/>
            <a:ext cx="118494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dirty="0" err="1"/>
              <a:t>Blanching</a:t>
            </a:r>
            <a:endParaRPr lang="de-DE" dirty="0"/>
          </a:p>
          <a:p>
            <a:r>
              <a:rPr lang="de-DE" dirty="0" err="1"/>
              <a:t>Pulitura</a:t>
            </a:r>
            <a:endParaRPr lang="de-DE" dirty="0"/>
          </a:p>
          <a:p>
            <a:r>
              <a:rPr lang="de-DE" dirty="0" err="1"/>
              <a:t>Spazzolatura</a:t>
            </a:r>
            <a:endParaRPr lang="de-DE" dirty="0"/>
          </a:p>
          <a:p>
            <a:r>
              <a:rPr lang="de-DE" dirty="0" err="1"/>
              <a:t>Classificazione</a:t>
            </a:r>
            <a:endParaRPr lang="de-DE" dirty="0"/>
          </a:p>
          <a:p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4395172" y="4149080"/>
            <a:ext cx="127150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dirty="0" err="1"/>
              <a:t>Macinatura</a:t>
            </a:r>
            <a:endParaRPr lang="de-DE" dirty="0"/>
          </a:p>
          <a:p>
            <a:r>
              <a:rPr lang="de-DE" dirty="0" err="1"/>
              <a:t>Centrifugazione</a:t>
            </a:r>
            <a:endParaRPr lang="de-DE" dirty="0"/>
          </a:p>
          <a:p>
            <a:r>
              <a:rPr lang="de-DE" dirty="0" err="1"/>
              <a:t>Sedimentazione</a:t>
            </a:r>
            <a:endParaRPr lang="de-DE" dirty="0"/>
          </a:p>
          <a:p>
            <a:r>
              <a:rPr lang="de-DE" dirty="0" err="1"/>
              <a:t>Pelatura</a:t>
            </a:r>
            <a:endParaRPr lang="de-DE" dirty="0"/>
          </a:p>
          <a:p>
            <a:r>
              <a:rPr lang="de-DE" dirty="0" err="1"/>
              <a:t>Filtrazione</a:t>
            </a:r>
            <a:endParaRPr lang="de-DE" dirty="0"/>
          </a:p>
          <a:p>
            <a:r>
              <a:rPr lang="de-DE" dirty="0" err="1"/>
              <a:t>Miscelazione</a:t>
            </a:r>
            <a:endParaRPr lang="de-DE" dirty="0"/>
          </a:p>
        </p:txBody>
      </p:sp>
      <p:sp>
        <p:nvSpPr>
          <p:cNvPr id="35" name="TextBox 34"/>
          <p:cNvSpPr txBox="1"/>
          <p:nvPr/>
        </p:nvSpPr>
        <p:spPr>
          <a:xfrm>
            <a:off x="5724128" y="4149080"/>
            <a:ext cx="1523174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dirty="0" err="1"/>
              <a:t>Omogeneizzazione</a:t>
            </a:r>
            <a:endParaRPr lang="de-DE" dirty="0"/>
          </a:p>
          <a:p>
            <a:r>
              <a:rPr lang="de-DE" dirty="0" err="1"/>
              <a:t>Trattamenti</a:t>
            </a:r>
            <a:r>
              <a:rPr lang="de-DE" dirty="0"/>
              <a:t> </a:t>
            </a:r>
            <a:r>
              <a:rPr lang="de-DE" dirty="0" err="1"/>
              <a:t>termici</a:t>
            </a:r>
            <a:endParaRPr lang="de-DE" dirty="0"/>
          </a:p>
          <a:p>
            <a:r>
              <a:rPr lang="de-DE" dirty="0"/>
              <a:t>Alte </a:t>
            </a:r>
            <a:r>
              <a:rPr lang="de-DE" dirty="0" err="1"/>
              <a:t>pressioni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6" name="TextBox 35"/>
          <p:cNvSpPr txBox="1"/>
          <p:nvPr/>
        </p:nvSpPr>
        <p:spPr>
          <a:xfrm>
            <a:off x="7308305" y="4149080"/>
            <a:ext cx="1584176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dirty="0" err="1"/>
              <a:t>Fermentazioni</a:t>
            </a:r>
            <a:endParaRPr lang="de-DE" dirty="0"/>
          </a:p>
          <a:p>
            <a:r>
              <a:rPr lang="de-DE" dirty="0" err="1"/>
              <a:t>Trattamenti</a:t>
            </a:r>
            <a:r>
              <a:rPr lang="de-DE" dirty="0"/>
              <a:t> </a:t>
            </a:r>
            <a:r>
              <a:rPr lang="de-DE" dirty="0" err="1"/>
              <a:t>enzimatici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8821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DIAGRAMMA DI FLUSSO</a:t>
            </a: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6" name="Oval 5"/>
          <p:cNvSpPr/>
          <p:nvPr/>
        </p:nvSpPr>
        <p:spPr>
          <a:xfrm>
            <a:off x="539552" y="1988840"/>
            <a:ext cx="230425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3851920" y="1988840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984628" y="4077072"/>
            <a:ext cx="1401700" cy="140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Isosceles Triangle 8"/>
          <p:cNvSpPr/>
          <p:nvPr/>
        </p:nvSpPr>
        <p:spPr>
          <a:xfrm>
            <a:off x="3995936" y="3995772"/>
            <a:ext cx="1837644" cy="15841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Diamond 9"/>
          <p:cNvSpPr/>
          <p:nvPr/>
        </p:nvSpPr>
        <p:spPr>
          <a:xfrm>
            <a:off x="6876256" y="1700808"/>
            <a:ext cx="1656184" cy="16561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827584" y="3059668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Materia</a:t>
            </a:r>
            <a:r>
              <a:rPr lang="de-DE" dirty="0"/>
              <a:t> prima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4422550" y="306896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Processo</a:t>
            </a:r>
            <a:endParaRPr lang="it-IT" dirty="0"/>
          </a:p>
        </p:txBody>
      </p:sp>
      <p:sp>
        <p:nvSpPr>
          <p:cNvPr id="13" name="TextBox 12"/>
          <p:cNvSpPr txBox="1"/>
          <p:nvPr/>
        </p:nvSpPr>
        <p:spPr>
          <a:xfrm>
            <a:off x="7092280" y="327569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Decisione</a:t>
            </a:r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550794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Scarto</a:t>
            </a:r>
            <a:endParaRPr lang="it-IT" dirty="0"/>
          </a:p>
        </p:txBody>
      </p:sp>
      <p:sp>
        <p:nvSpPr>
          <p:cNvPr id="15" name="TextBox 14"/>
          <p:cNvSpPr txBox="1"/>
          <p:nvPr/>
        </p:nvSpPr>
        <p:spPr>
          <a:xfrm>
            <a:off x="946168" y="5406764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Semilavorato</a:t>
            </a:r>
            <a:endParaRPr lang="it-IT" dirty="0"/>
          </a:p>
        </p:txBody>
      </p:sp>
      <p:sp>
        <p:nvSpPr>
          <p:cNvPr id="16" name="Up Arrow 15"/>
          <p:cNvSpPr/>
          <p:nvPr/>
        </p:nvSpPr>
        <p:spPr>
          <a:xfrm>
            <a:off x="7308304" y="3861048"/>
            <a:ext cx="864096" cy="17803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6804248" y="5579948"/>
            <a:ext cx="1872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Direzione</a:t>
            </a:r>
            <a:r>
              <a:rPr lang="de-DE" dirty="0"/>
              <a:t> del </a:t>
            </a:r>
            <a:r>
              <a:rPr lang="de-DE" dirty="0" err="1"/>
              <a:t>flusso</a:t>
            </a:r>
            <a:r>
              <a:rPr lang="de-DE" dirty="0"/>
              <a:t> materiale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5081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SCHEDA DI PRODUZIONE DEL SALAME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19536" y="6381328"/>
            <a:ext cx="3044952" cy="365760"/>
          </a:xfrm>
        </p:spPr>
        <p:txBody>
          <a:bodyPr/>
          <a:lstStyle/>
          <a:p>
            <a:r>
              <a:rPr lang="de-DE"/>
              <a:t>2012-13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6504" y="6381328"/>
            <a:ext cx="3581400" cy="365760"/>
          </a:xfrm>
        </p:spPr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6" name="Oval 5"/>
          <p:cNvSpPr/>
          <p:nvPr/>
        </p:nvSpPr>
        <p:spPr>
          <a:xfrm>
            <a:off x="611560" y="1556792"/>
            <a:ext cx="16561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Tagli di carne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2924944"/>
            <a:ext cx="2232248" cy="36004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TRITURAZIONE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528" y="3735034"/>
            <a:ext cx="2232248" cy="36004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IMPASTO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528" y="4545124"/>
            <a:ext cx="2232248" cy="36004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INSACCO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72200" y="3630147"/>
            <a:ext cx="2232248" cy="36004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STUFATURA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72200" y="2686605"/>
            <a:ext cx="2232248" cy="36004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ASCIUGATURA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72200" y="4573689"/>
            <a:ext cx="2232248" cy="36004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STAGIONATURA</a:t>
            </a:r>
          </a:p>
        </p:txBody>
      </p:sp>
      <p:sp>
        <p:nvSpPr>
          <p:cNvPr id="14" name="Oval 13"/>
          <p:cNvSpPr/>
          <p:nvPr/>
        </p:nvSpPr>
        <p:spPr>
          <a:xfrm>
            <a:off x="6660232" y="5517232"/>
            <a:ext cx="16561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Prodotto finito</a:t>
            </a:r>
          </a:p>
        </p:txBody>
      </p:sp>
      <p:cxnSp>
        <p:nvCxnSpPr>
          <p:cNvPr id="18" name="Straight Arrow Connector 17"/>
          <p:cNvCxnSpPr>
            <a:stCxn id="6" idx="4"/>
            <a:endCxn id="8" idx="0"/>
          </p:cNvCxnSpPr>
          <p:nvPr/>
        </p:nvCxnSpPr>
        <p:spPr>
          <a:xfrm>
            <a:off x="1439652" y="2276872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9" idx="0"/>
          </p:cNvCxnSpPr>
          <p:nvPr/>
        </p:nvCxnSpPr>
        <p:spPr>
          <a:xfrm>
            <a:off x="1439652" y="3284984"/>
            <a:ext cx="0" cy="450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2"/>
            <a:endCxn id="10" idx="0"/>
          </p:cNvCxnSpPr>
          <p:nvPr/>
        </p:nvCxnSpPr>
        <p:spPr>
          <a:xfrm>
            <a:off x="1439652" y="4095074"/>
            <a:ext cx="0" cy="450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0" idx="2"/>
            <a:endCxn id="12" idx="0"/>
          </p:cNvCxnSpPr>
          <p:nvPr/>
        </p:nvCxnSpPr>
        <p:spPr>
          <a:xfrm rot="5400000" flipH="1" flipV="1">
            <a:off x="3354708" y="771549"/>
            <a:ext cx="2218559" cy="6048672"/>
          </a:xfrm>
          <a:prstGeom prst="bentConnector5">
            <a:avLst>
              <a:gd name="adj1" fmla="val -27911"/>
              <a:gd name="adj2" fmla="val 71722"/>
              <a:gd name="adj3" fmla="val 11030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2"/>
            <a:endCxn id="11" idx="0"/>
          </p:cNvCxnSpPr>
          <p:nvPr/>
        </p:nvCxnSpPr>
        <p:spPr>
          <a:xfrm>
            <a:off x="7488324" y="3046645"/>
            <a:ext cx="0" cy="5835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2"/>
            <a:endCxn id="14" idx="0"/>
          </p:cNvCxnSpPr>
          <p:nvPr/>
        </p:nvCxnSpPr>
        <p:spPr>
          <a:xfrm>
            <a:off x="7488324" y="4933729"/>
            <a:ext cx="0" cy="5835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13" idx="0"/>
          </p:cNvCxnSpPr>
          <p:nvPr/>
        </p:nvCxnSpPr>
        <p:spPr>
          <a:xfrm>
            <a:off x="7488324" y="3990187"/>
            <a:ext cx="0" cy="5835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491880" y="3555014"/>
            <a:ext cx="16561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Sale, spezie, ecc.</a:t>
            </a:r>
          </a:p>
        </p:txBody>
      </p:sp>
      <p:sp>
        <p:nvSpPr>
          <p:cNvPr id="39" name="Oval 38"/>
          <p:cNvSpPr/>
          <p:nvPr/>
        </p:nvSpPr>
        <p:spPr>
          <a:xfrm>
            <a:off x="3491880" y="4365104"/>
            <a:ext cx="16561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budello</a:t>
            </a:r>
          </a:p>
        </p:txBody>
      </p:sp>
      <p:cxnSp>
        <p:nvCxnSpPr>
          <p:cNvPr id="41" name="Straight Arrow Connector 40"/>
          <p:cNvCxnSpPr>
            <a:stCxn id="38" idx="2"/>
            <a:endCxn id="9" idx="3"/>
          </p:cNvCxnSpPr>
          <p:nvPr/>
        </p:nvCxnSpPr>
        <p:spPr>
          <a:xfrm flipH="1">
            <a:off x="2555776" y="3915054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9" idx="2"/>
            <a:endCxn id="10" idx="3"/>
          </p:cNvCxnSpPr>
          <p:nvPr/>
        </p:nvCxnSpPr>
        <p:spPr>
          <a:xfrm flipH="1">
            <a:off x="2555776" y="4725144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441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267300" y="260648"/>
            <a:ext cx="8534400" cy="758825"/>
          </a:xfrm>
        </p:spPr>
        <p:txBody>
          <a:bodyPr/>
          <a:lstStyle/>
          <a:p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La misura della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3876675" y="2171700"/>
            <a:ext cx="5267325" cy="3344863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>
                <a:solidFill>
                  <a:srgbClr val="C00000"/>
                </a:solidFill>
              </a:rPr>
              <a:t>Grado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dirty="0"/>
              <a:t>in cui un insieme di </a:t>
            </a:r>
            <a:br>
              <a:rPr lang="it-IT" dirty="0"/>
            </a:br>
            <a:r>
              <a:rPr lang="it-IT" b="1" dirty="0">
                <a:solidFill>
                  <a:srgbClr val="0070C0"/>
                </a:solidFill>
              </a:rPr>
              <a:t>caratteristiche intrinseche </a:t>
            </a:r>
            <a:br>
              <a:rPr lang="it-IT" dirty="0"/>
            </a:br>
            <a:r>
              <a:rPr lang="it-IT" dirty="0"/>
              <a:t>soddisfa ai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requisiti</a:t>
            </a:r>
          </a:p>
        </p:txBody>
      </p:sp>
      <p:pic>
        <p:nvPicPr>
          <p:cNvPr id="17" name="Picture 16" descr="http://www.impactlab.com/wp-content/uploads/2009/04/strawberr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3429000" cy="3429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5226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88640"/>
            <a:ext cx="6764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Helvetica" pitchFamily="34" charset="0"/>
                <a:cs typeface="Helvetica" pitchFamily="34" charset="0"/>
              </a:rPr>
              <a:t>L’industria usa sensori per misurare: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74732" y="1174165"/>
            <a:ext cx="1421004" cy="2398851"/>
            <a:chOff x="774732" y="1174165"/>
            <a:chExt cx="1421004" cy="2398851"/>
          </a:xfrm>
        </p:grpSpPr>
        <p:sp>
          <p:nvSpPr>
            <p:cNvPr id="7" name="TextBox 6"/>
            <p:cNvSpPr txBox="1"/>
            <p:nvPr/>
          </p:nvSpPr>
          <p:spPr>
            <a:xfrm>
              <a:off x="827260" y="2988241"/>
              <a:ext cx="1140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>
                  <a:latin typeface="Helvetica" pitchFamily="34" charset="0"/>
                  <a:cs typeface="Helvetica" pitchFamily="34" charset="0"/>
                </a:rPr>
                <a:t>taste</a:t>
              </a:r>
              <a:endParaRPr lang="it-IT" b="1" dirty="0">
                <a:latin typeface="Helvetica" pitchFamily="34" charset="0"/>
                <a:cs typeface="Helvetica" pitchFamily="34" charset="0"/>
              </a:endParaRPr>
            </a:p>
          </p:txBody>
        </p:sp>
        <p:pic>
          <p:nvPicPr>
            <p:cNvPr id="16" name="Picture 5" descr="Microchip with w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32" y="1174165"/>
              <a:ext cx="1421004" cy="1905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3552056" y="908720"/>
            <a:ext cx="1524000" cy="2398851"/>
            <a:chOff x="3552056" y="908720"/>
            <a:chExt cx="1524000" cy="2398851"/>
          </a:xfrm>
        </p:grpSpPr>
        <p:sp>
          <p:nvSpPr>
            <p:cNvPr id="8" name="TextBox 7"/>
            <p:cNvSpPr txBox="1"/>
            <p:nvPr/>
          </p:nvSpPr>
          <p:spPr>
            <a:xfrm>
              <a:off x="3697541" y="2722796"/>
              <a:ext cx="12330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 err="1">
                  <a:latin typeface="Helvetica" pitchFamily="34" charset="0"/>
                  <a:cs typeface="Helvetica" pitchFamily="34" charset="0"/>
                </a:rPr>
                <a:t>smell</a:t>
              </a:r>
              <a:endParaRPr lang="it-IT" b="1" dirty="0">
                <a:latin typeface="Helvetica" pitchFamily="34" charset="0"/>
                <a:cs typeface="Helvetica" pitchFamily="34" charset="0"/>
              </a:endParaRPr>
            </a:p>
          </p:txBody>
        </p:sp>
        <p:pic>
          <p:nvPicPr>
            <p:cNvPr id="5122" name="Picture 2" descr="http://t2.gstatic.com/images?q=tbn:ANd9GcQQKuf5Egh7kCvBfbIC8TWs0bmoAcgPJczCOLPjeO6S2rzKTXuwAQ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056" y="908720"/>
              <a:ext cx="1524000" cy="1905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  <p:grpSp>
        <p:nvGrpSpPr>
          <p:cNvPr id="15" name="Group 14"/>
          <p:cNvGrpSpPr/>
          <p:nvPr/>
        </p:nvGrpSpPr>
        <p:grpSpPr>
          <a:xfrm>
            <a:off x="6372200" y="1172047"/>
            <a:ext cx="1819275" cy="2977033"/>
            <a:chOff x="6372200" y="1172047"/>
            <a:chExt cx="1819275" cy="2977033"/>
          </a:xfrm>
        </p:grpSpPr>
        <p:sp>
          <p:nvSpPr>
            <p:cNvPr id="9" name="TextBox 8"/>
            <p:cNvSpPr txBox="1"/>
            <p:nvPr/>
          </p:nvSpPr>
          <p:spPr>
            <a:xfrm>
              <a:off x="6632462" y="3564305"/>
              <a:ext cx="12987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 err="1">
                  <a:latin typeface="Helvetica" pitchFamily="34" charset="0"/>
                  <a:cs typeface="Helvetica" pitchFamily="34" charset="0"/>
                </a:rPr>
                <a:t>touch</a:t>
              </a:r>
              <a:endParaRPr lang="it-IT" b="1" dirty="0">
                <a:latin typeface="Helvetica" pitchFamily="34" charset="0"/>
                <a:cs typeface="Helvetica" pitchFamily="34" charset="0"/>
              </a:endParaRPr>
            </a:p>
          </p:txBody>
        </p:sp>
        <p:pic>
          <p:nvPicPr>
            <p:cNvPr id="5124" name="Picture 4" descr="http://t0.gstatic.com/images?q=tbn:ANd9GcQ57h-xiLYetvrJbusZ7ydaPdJly2U8nGyrfIWpPu9yb_NEuHef1w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1172047"/>
              <a:ext cx="1819275" cy="25146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  <p:grpSp>
        <p:nvGrpSpPr>
          <p:cNvPr id="19" name="Group 18"/>
          <p:cNvGrpSpPr/>
          <p:nvPr/>
        </p:nvGrpSpPr>
        <p:grpSpPr>
          <a:xfrm>
            <a:off x="1481205" y="3717032"/>
            <a:ext cx="2390775" cy="2373762"/>
            <a:chOff x="1481205" y="3717032"/>
            <a:chExt cx="2390775" cy="2373762"/>
          </a:xfrm>
        </p:grpSpPr>
        <p:sp>
          <p:nvSpPr>
            <p:cNvPr id="6" name="TextBox 5"/>
            <p:cNvSpPr txBox="1"/>
            <p:nvPr/>
          </p:nvSpPr>
          <p:spPr>
            <a:xfrm>
              <a:off x="2151448" y="5506019"/>
              <a:ext cx="10502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 err="1">
                  <a:latin typeface="Helvetica" pitchFamily="34" charset="0"/>
                  <a:cs typeface="Helvetica" pitchFamily="34" charset="0"/>
                </a:rPr>
                <a:t>hear</a:t>
              </a:r>
              <a:endParaRPr lang="it-IT" b="1" dirty="0">
                <a:latin typeface="Helvetica" pitchFamily="34" charset="0"/>
                <a:cs typeface="Helvetica" pitchFamily="34" charset="0"/>
              </a:endParaRPr>
            </a:p>
          </p:txBody>
        </p:sp>
        <p:pic>
          <p:nvPicPr>
            <p:cNvPr id="5126" name="Picture 6" descr="http://t0.gstatic.com/images?q=tbn:ANd9GcS5z-fLP-UKR6c_BUCzZ0ATGLO3XxCWtuyNc5IsR8hBjxyH3J7j3w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1205" y="3717032"/>
              <a:ext cx="2390775" cy="19145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  <p:grpSp>
        <p:nvGrpSpPr>
          <p:cNvPr id="17" name="Group 16"/>
          <p:cNvGrpSpPr/>
          <p:nvPr/>
        </p:nvGrpSpPr>
        <p:grpSpPr>
          <a:xfrm>
            <a:off x="4447062" y="3717032"/>
            <a:ext cx="1709114" cy="2600999"/>
            <a:chOff x="4447062" y="3717032"/>
            <a:chExt cx="1709114" cy="2600999"/>
          </a:xfrm>
        </p:grpSpPr>
        <p:sp>
          <p:nvSpPr>
            <p:cNvPr id="10" name="TextBox 9"/>
            <p:cNvSpPr txBox="1"/>
            <p:nvPr/>
          </p:nvSpPr>
          <p:spPr>
            <a:xfrm>
              <a:off x="4735094" y="5733256"/>
              <a:ext cx="11624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 err="1">
                  <a:latin typeface="Helvetica" pitchFamily="34" charset="0"/>
                  <a:cs typeface="Helvetica" pitchFamily="34" charset="0"/>
                </a:rPr>
                <a:t>sight</a:t>
              </a:r>
              <a:endParaRPr lang="it-IT" b="1" dirty="0">
                <a:latin typeface="Helvetica" pitchFamily="34" charset="0"/>
                <a:cs typeface="Helvetica" pitchFamily="34" charset="0"/>
              </a:endParaRPr>
            </a:p>
          </p:txBody>
        </p:sp>
        <p:pic>
          <p:nvPicPr>
            <p:cNvPr id="5128" name="Picture 8" descr="http://www.konicaminolta.com/instruments/products/color-measurement/colorimeters/cr400-410/img/cr400_pict003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062" y="3717032"/>
              <a:ext cx="1709114" cy="210832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284751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www.vibrantvitality.com.au/media/catalog/product/cache/1/image/225x/9df78eab33525d08d6e5fb8d27136e95/h/o/holle-carrots-apple-190g.jpg"/>
          <p:cNvPicPr>
            <a:picLocks noChangeAspect="1" noChangeArrowheads="1"/>
          </p:cNvPicPr>
          <p:nvPr/>
        </p:nvPicPr>
        <p:blipFill>
          <a:blip r:embed="rId2" cstate="print"/>
          <a:srcRect l="20160" r="19361"/>
          <a:stretch>
            <a:fillRect/>
          </a:stretch>
        </p:blipFill>
        <p:spPr bwMode="auto">
          <a:xfrm>
            <a:off x="6448802" y="2636912"/>
            <a:ext cx="1296144" cy="2143125"/>
          </a:xfrm>
          <a:prstGeom prst="rect">
            <a:avLst/>
          </a:prstGeom>
          <a:noFill/>
        </p:spPr>
      </p:pic>
      <p:pic>
        <p:nvPicPr>
          <p:cNvPr id="13318" name="Picture 6" descr="http://t1.gstatic.com/images?q=tbn:ANd9GcTtOMV0bUrXjAb7q1UBbcr6Jkc3fiVk12_HBfBekXGUsmlAnr7G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7962" y="2526010"/>
            <a:ext cx="1943100" cy="2343150"/>
          </a:xfrm>
          <a:prstGeom prst="rect">
            <a:avLst/>
          </a:prstGeom>
          <a:noFill/>
        </p:spPr>
      </p:pic>
      <p:pic>
        <p:nvPicPr>
          <p:cNvPr id="13314" name="Picture 2" descr="http://t0.gstatic.com/images?q=tbn:ANd9GcRqa4Pr6GhXn3UpFbUyi2RqOBz1EDJvBqwMptYC4YUhDFOa7ZKh7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484784"/>
            <a:ext cx="1656183" cy="1656184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TERMINI FONDAMENTALI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University of Bolzano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81D9-2582-4F32-A17D-47B012EE88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5251" y="1556792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PROCESSO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3137" y="3059668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MATERIA PRIMA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8659" y="486916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SEMILAVORATO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2200" y="4654877"/>
            <a:ext cx="151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PRODOTTO </a:t>
            </a:r>
          </a:p>
          <a:p>
            <a:pPr algn="ctr"/>
            <a:r>
              <a:rPr lang="it-IT" dirty="0"/>
              <a:t>FINITO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40356" y="2420888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PACKAGING</a:t>
            </a:r>
          </a:p>
        </p:txBody>
      </p:sp>
      <p:sp>
        <p:nvSpPr>
          <p:cNvPr id="12" name="TextBox 11"/>
          <p:cNvSpPr txBox="1"/>
          <p:nvPr/>
        </p:nvSpPr>
        <p:spPr>
          <a:xfrm rot="3307263">
            <a:off x="7211905" y="2165752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ETICHETTA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31840" y="2123564"/>
            <a:ext cx="289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OPERAZIONI UNITARIE</a:t>
            </a:r>
          </a:p>
        </p:txBody>
      </p:sp>
      <p:sp>
        <p:nvSpPr>
          <p:cNvPr id="15" name="TextBox 14"/>
          <p:cNvSpPr txBox="1"/>
          <p:nvPr/>
        </p:nvSpPr>
        <p:spPr>
          <a:xfrm rot="19109371">
            <a:off x="4865561" y="5321152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SHELF LIFE</a:t>
            </a:r>
          </a:p>
        </p:txBody>
      </p:sp>
      <p:sp>
        <p:nvSpPr>
          <p:cNvPr id="16" name="TextBox 15"/>
          <p:cNvSpPr txBox="1"/>
          <p:nvPr/>
        </p:nvSpPr>
        <p:spPr>
          <a:xfrm rot="2892840">
            <a:off x="5919552" y="5106202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STABILITÀ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1560" y="3717032"/>
            <a:ext cx="141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Controlli al </a:t>
            </a:r>
          </a:p>
          <a:p>
            <a:r>
              <a:rPr lang="it-IT" i="1" dirty="0"/>
              <a:t>ricevimento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7290400" y="3518912"/>
            <a:ext cx="2709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Soddisfazione del cliente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51069" y="5219908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TRACCIABILITÀ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79712" y="1484784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OPERATORE</a:t>
            </a:r>
          </a:p>
        </p:txBody>
      </p:sp>
      <p:sp>
        <p:nvSpPr>
          <p:cNvPr id="21" name="TextBox 20"/>
          <p:cNvSpPr txBox="1"/>
          <p:nvPr/>
        </p:nvSpPr>
        <p:spPr>
          <a:xfrm rot="2505903">
            <a:off x="2987824" y="5071183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HACCP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47864" y="5939988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punti critici di controllo (CCP)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9552" y="5733256"/>
            <a:ext cx="2305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frodi, sofisticazioni; </a:t>
            </a:r>
          </a:p>
          <a:p>
            <a:r>
              <a:rPr lang="it-IT" i="1" dirty="0"/>
              <a:t>alterazioni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319278" y="3543249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SANIFICAZIONE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95239" y="328498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IGIENE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4944" y="4365104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PATOGENI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4732355" y="3691401"/>
            <a:ext cx="233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NON CONFORMITÀ</a:t>
            </a:r>
          </a:p>
        </p:txBody>
      </p:sp>
      <p:sp>
        <p:nvSpPr>
          <p:cNvPr id="28" name="TextBox 27"/>
          <p:cNvSpPr txBox="1"/>
          <p:nvPr/>
        </p:nvSpPr>
        <p:spPr>
          <a:xfrm rot="2977853">
            <a:off x="2339752" y="386104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CIP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85522" y="2996952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FIFO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7504" y="4653136"/>
            <a:ext cx="2818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Infezione, intossicazione, </a:t>
            </a:r>
          </a:p>
          <a:p>
            <a:r>
              <a:rPr lang="it-IT" i="1" dirty="0"/>
              <a:t>tossinfezione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95936" y="530120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Flow </a:t>
            </a:r>
            <a:r>
              <a:rPr lang="it-IT" dirty="0" err="1"/>
              <a:t>sheet</a:t>
            </a:r>
            <a:endParaRPr lang="it-IT" dirty="0"/>
          </a:p>
        </p:txBody>
      </p:sp>
      <p:sp>
        <p:nvSpPr>
          <p:cNvPr id="32" name="TextBox 31"/>
          <p:cNvSpPr txBox="1"/>
          <p:nvPr/>
        </p:nvSpPr>
        <p:spPr>
          <a:xfrm>
            <a:off x="7308304" y="5229200"/>
            <a:ext cx="1778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Scambiatore di </a:t>
            </a:r>
          </a:p>
          <a:p>
            <a:r>
              <a:rPr lang="it-IT" dirty="0"/>
              <a:t>calore</a:t>
            </a:r>
          </a:p>
        </p:txBody>
      </p:sp>
      <p:sp>
        <p:nvSpPr>
          <p:cNvPr id="33" name="TextBox 32"/>
          <p:cNvSpPr txBox="1"/>
          <p:nvPr/>
        </p:nvSpPr>
        <p:spPr>
          <a:xfrm rot="2938616">
            <a:off x="5811244" y="566124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gelatinizzazione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00192" y="1340768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imbrunimento</a:t>
            </a:r>
          </a:p>
        </p:txBody>
      </p:sp>
      <p:sp>
        <p:nvSpPr>
          <p:cNvPr id="35" name="TextBox 34"/>
          <p:cNvSpPr txBox="1"/>
          <p:nvPr/>
        </p:nvSpPr>
        <p:spPr>
          <a:xfrm rot="18274765">
            <a:off x="2028583" y="238409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Maillard</a:t>
            </a:r>
            <a:endParaRPr lang="it-IT" dirty="0"/>
          </a:p>
        </p:txBody>
      </p:sp>
      <p:sp>
        <p:nvSpPr>
          <p:cNvPr id="36" name="TextBox 35"/>
          <p:cNvSpPr txBox="1"/>
          <p:nvPr/>
        </p:nvSpPr>
        <p:spPr>
          <a:xfrm rot="3511439">
            <a:off x="5044283" y="2008017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caramellizzazione</a:t>
            </a:r>
            <a:endParaRPr lang="it-IT" dirty="0"/>
          </a:p>
        </p:txBody>
      </p:sp>
      <p:sp>
        <p:nvSpPr>
          <p:cNvPr id="37" name="TextBox 36"/>
          <p:cNvSpPr txBox="1"/>
          <p:nvPr/>
        </p:nvSpPr>
        <p:spPr>
          <a:xfrm>
            <a:off x="7164288" y="5877272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retrogradazione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605545" y="3786779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denaturazione</a:t>
            </a:r>
          </a:p>
        </p:txBody>
      </p:sp>
      <p:sp>
        <p:nvSpPr>
          <p:cNvPr id="39" name="TextBox 38"/>
          <p:cNvSpPr txBox="1"/>
          <p:nvPr/>
        </p:nvSpPr>
        <p:spPr>
          <a:xfrm rot="19473302">
            <a:off x="6302385" y="1901548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Conserva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03848" y="5661248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ANTIOSSIDANTI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99792" y="1772816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radicali</a:t>
            </a:r>
          </a:p>
        </p:txBody>
      </p:sp>
      <p:sp>
        <p:nvSpPr>
          <p:cNvPr id="42" name="TextBox 41"/>
          <p:cNvSpPr txBox="1"/>
          <p:nvPr/>
        </p:nvSpPr>
        <p:spPr>
          <a:xfrm rot="16200000">
            <a:off x="-413792" y="1718049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retrogradazione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4981" y="188640"/>
            <a:ext cx="6343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Helvetica" pitchFamily="34" charset="0"/>
                <a:cs typeface="Helvetica" pitchFamily="34" charset="0"/>
              </a:rPr>
              <a:t>I sensori sono preferiti ai sensi perché: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3356992"/>
            <a:ext cx="4824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>
              <a:buFont typeface="Arial" pitchFamily="34" charset="0"/>
              <a:buChar char="•"/>
            </a:pPr>
            <a:r>
              <a:rPr lang="it-IT" sz="2000" dirty="0">
                <a:latin typeface="Helvetica" pitchFamily="34" charset="0"/>
                <a:cs typeface="Helvetica" pitchFamily="34" charset="0"/>
              </a:rPr>
              <a:t>Veloci</a:t>
            </a:r>
          </a:p>
          <a:p>
            <a:pPr indent="266700">
              <a:buFont typeface="Arial" pitchFamily="34" charset="0"/>
              <a:buChar char="•"/>
            </a:pPr>
            <a:r>
              <a:rPr lang="it-IT" sz="2000" dirty="0">
                <a:latin typeface="Helvetica" pitchFamily="34" charset="0"/>
                <a:cs typeface="Helvetica" pitchFamily="34" charset="0"/>
              </a:rPr>
              <a:t>Oggettivi</a:t>
            </a:r>
          </a:p>
          <a:p>
            <a:pPr indent="266700">
              <a:buFont typeface="Arial" pitchFamily="34" charset="0"/>
              <a:buChar char="•"/>
            </a:pPr>
            <a:r>
              <a:rPr lang="it-IT" sz="2000" dirty="0">
                <a:latin typeface="Helvetica" pitchFamily="34" charset="0"/>
                <a:cs typeface="Helvetica" pitchFamily="34" charset="0"/>
              </a:rPr>
              <a:t>Riproducibili</a:t>
            </a:r>
          </a:p>
          <a:p>
            <a:pPr indent="266700">
              <a:buFont typeface="Arial" pitchFamily="34" charset="0"/>
              <a:buChar char="•"/>
            </a:pPr>
            <a:r>
              <a:rPr lang="it-IT" sz="2000" dirty="0">
                <a:latin typeface="Helvetica" pitchFamily="34" charset="0"/>
                <a:cs typeface="Helvetica" pitchFamily="34" charset="0"/>
              </a:rPr>
              <a:t>Accurati</a:t>
            </a:r>
          </a:p>
          <a:p>
            <a:pPr indent="266700">
              <a:buFont typeface="Arial" pitchFamily="34" charset="0"/>
              <a:buChar char="•"/>
            </a:pPr>
            <a:r>
              <a:rPr lang="it-IT" sz="2000" dirty="0">
                <a:latin typeface="Helvetica" pitchFamily="34" charset="0"/>
                <a:cs typeface="Helvetica" pitchFamily="34" charset="0"/>
              </a:rPr>
              <a:t>Sensibili</a:t>
            </a:r>
          </a:p>
          <a:p>
            <a:pPr indent="266700">
              <a:buFont typeface="Arial" pitchFamily="34" charset="0"/>
              <a:buChar char="•"/>
            </a:pPr>
            <a:r>
              <a:rPr lang="it-IT" sz="2000" dirty="0">
                <a:latin typeface="Helvetica" pitchFamily="34" charset="0"/>
                <a:cs typeface="Helvetica" pitchFamily="34" charset="0"/>
              </a:rPr>
              <a:t>Lineari</a:t>
            </a:r>
          </a:p>
          <a:p>
            <a:pPr indent="266700">
              <a:buFont typeface="Arial" pitchFamily="34" charset="0"/>
              <a:buChar char="•"/>
            </a:pPr>
            <a:r>
              <a:rPr lang="it-IT" sz="2000" dirty="0">
                <a:latin typeface="Helvetica" pitchFamily="34" charset="0"/>
                <a:cs typeface="Helvetica" pitchFamily="34" charset="0"/>
              </a:rPr>
              <a:t>Economici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it-IT" sz="2000" dirty="0">
                <a:latin typeface="Helvetica" pitchFamily="34" charset="0"/>
                <a:cs typeface="Helvetica" pitchFamily="34" charset="0"/>
              </a:rPr>
              <a:t>Adatti al feed-back control</a:t>
            </a:r>
          </a:p>
        </p:txBody>
      </p:sp>
      <p:pic>
        <p:nvPicPr>
          <p:cNvPr id="2050" name="Picture 2" descr="http://t3.gstatic.com/images?q=tbn:ANd9GcQUqz07BPZM5hmD10gyj0I8qYOpOLjKAY_yT7TeweOd1Bd5Ps3eX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24744"/>
            <a:ext cx="3456384" cy="20103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4067944" y="2090465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vs</a:t>
            </a:r>
          </a:p>
        </p:txBody>
      </p:sp>
      <p:pic>
        <p:nvPicPr>
          <p:cNvPr id="1026" name="Picture 2" descr="C:\Users\MScampicchio\Documents\LUB\WORKS\PAPERS\2005\08-CSI eTONGUE\Fiadata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1538" y="3695804"/>
            <a:ext cx="3875551" cy="2492152"/>
          </a:xfrm>
          <a:prstGeom prst="rect">
            <a:avLst/>
          </a:prstGeom>
          <a:noFill/>
        </p:spPr>
      </p:pic>
      <p:pic>
        <p:nvPicPr>
          <p:cNvPr id="4098" name="Picture 2" descr="http://t2.gstatic.com/images?q=tbn:ANd9GcRCnzg333LOjVV9HGb1URRKNwqEpNNv_lE2sYrO5ULb2SmYt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33077"/>
            <a:ext cx="2466975" cy="18478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80288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42308" y="970677"/>
            <a:ext cx="7643866" cy="50139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dirty="0"/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84257" y="3484277"/>
            <a:ext cx="500066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rot="5400000">
            <a:off x="1441579" y="3483484"/>
            <a:ext cx="500066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rot="5400000">
            <a:off x="2104954" y="3483484"/>
            <a:ext cx="500066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5400000">
            <a:off x="3890904" y="3483484"/>
            <a:ext cx="500066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7390572" y="5899898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tempo</a:t>
            </a:r>
          </a:p>
        </p:txBody>
      </p:sp>
      <p:cxnSp>
        <p:nvCxnSpPr>
          <p:cNvPr id="25" name="Connettore 1 24"/>
          <p:cNvCxnSpPr>
            <a:stCxn id="12" idx="3"/>
            <a:endCxn id="13" idx="0"/>
          </p:cNvCxnSpPr>
          <p:nvPr/>
        </p:nvCxnSpPr>
        <p:spPr>
          <a:xfrm rot="5400000" flipH="1" flipV="1">
            <a:off x="-418363" y="3024518"/>
            <a:ext cx="4326332" cy="16474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13" idx="0"/>
          </p:cNvCxnSpPr>
          <p:nvPr/>
        </p:nvCxnSpPr>
        <p:spPr>
          <a:xfrm rot="16200000" flipH="1">
            <a:off x="3014994" y="1238569"/>
            <a:ext cx="500068" cy="13930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16200000" flipH="1">
            <a:off x="3318606" y="2828064"/>
            <a:ext cx="2000264" cy="71438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endCxn id="16" idx="2"/>
          </p:cNvCxnSpPr>
          <p:nvPr/>
        </p:nvCxnSpPr>
        <p:spPr>
          <a:xfrm>
            <a:off x="4604490" y="4113948"/>
            <a:ext cx="1714512" cy="3571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16" idx="2"/>
            <a:endCxn id="17" idx="1"/>
          </p:cNvCxnSpPr>
          <p:nvPr/>
        </p:nvCxnSpPr>
        <p:spPr>
          <a:xfrm rot="10800000" flipH="1" flipV="1">
            <a:off x="6319002" y="4149666"/>
            <a:ext cx="2174526" cy="4957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/>
          <p:cNvSpPr/>
          <p:nvPr/>
        </p:nvSpPr>
        <p:spPr>
          <a:xfrm>
            <a:off x="889714" y="5828460"/>
            <a:ext cx="214314" cy="21431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3" name="Ovale 12"/>
          <p:cNvSpPr/>
          <p:nvPr/>
        </p:nvSpPr>
        <p:spPr>
          <a:xfrm>
            <a:off x="2461350" y="1685056"/>
            <a:ext cx="214314" cy="21431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4" name="Ovale 13"/>
          <p:cNvSpPr/>
          <p:nvPr/>
        </p:nvSpPr>
        <p:spPr>
          <a:xfrm>
            <a:off x="3818672" y="2113684"/>
            <a:ext cx="214314" cy="21431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5" name="Ovale 14"/>
          <p:cNvSpPr/>
          <p:nvPr/>
        </p:nvSpPr>
        <p:spPr>
          <a:xfrm>
            <a:off x="4533052" y="3971072"/>
            <a:ext cx="214314" cy="21431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6" name="Ovale 15"/>
          <p:cNvSpPr/>
          <p:nvPr/>
        </p:nvSpPr>
        <p:spPr>
          <a:xfrm>
            <a:off x="6319002" y="4042510"/>
            <a:ext cx="214314" cy="21431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7" name="Ovale 16"/>
          <p:cNvSpPr/>
          <p:nvPr/>
        </p:nvSpPr>
        <p:spPr>
          <a:xfrm>
            <a:off x="8462142" y="4614014"/>
            <a:ext cx="214314" cy="21431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8" name="CasellaDiTesto 17"/>
          <p:cNvSpPr txBox="1"/>
          <p:nvPr/>
        </p:nvSpPr>
        <p:spPr>
          <a:xfrm>
            <a:off x="2675664" y="1042114"/>
            <a:ext cx="1193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Raccolta</a:t>
            </a:r>
          </a:p>
          <a:p>
            <a:endParaRPr lang="it-IT" sz="1600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032590" y="1042114"/>
            <a:ext cx="14028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 err="1"/>
              <a:t>Prod</a:t>
            </a:r>
            <a:r>
              <a:rPr lang="it-IT" sz="1600" i="1" dirty="0"/>
              <a:t>. Primaria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259632" y="83223"/>
            <a:ext cx="612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/>
              <a:t>Processo di Trasformazione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4533052" y="2261924"/>
            <a:ext cx="18874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Conservazione/ Confezionamento</a:t>
            </a:r>
          </a:p>
          <a:p>
            <a:endParaRPr lang="it-IT" sz="1600" i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480052" y="3113816"/>
            <a:ext cx="2053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Distribuzione</a:t>
            </a:r>
          </a:p>
          <a:p>
            <a:pPr algn="ctr"/>
            <a:endParaRPr lang="it-IT" sz="1600" i="1" dirty="0"/>
          </a:p>
          <a:p>
            <a:endParaRPr lang="it-IT" sz="1600" i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746838" y="6030632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/>
              <a:t>t</a:t>
            </a:r>
            <a:r>
              <a:rPr lang="it-IT" sz="1600" b="1" i="1" baseline="-25000" dirty="0"/>
              <a:t>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2406944" y="6042774"/>
            <a:ext cx="336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/>
              <a:t>t</a:t>
            </a:r>
            <a:r>
              <a:rPr lang="it-IT" sz="1600" b="1" i="1" baseline="-25000" dirty="0"/>
              <a:t>1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3764266" y="6042774"/>
            <a:ext cx="354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/>
              <a:t>t</a:t>
            </a:r>
            <a:r>
              <a:rPr lang="it-IT" sz="1600" b="1" i="1" baseline="-25000" dirty="0"/>
              <a:t>2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4461614" y="6042774"/>
            <a:ext cx="354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/>
              <a:t>t</a:t>
            </a:r>
            <a:r>
              <a:rPr lang="it-IT" sz="1600" b="1" i="1" baseline="-25000" dirty="0"/>
              <a:t>3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6193158" y="6042774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/>
              <a:t>t</a:t>
            </a:r>
            <a:r>
              <a:rPr lang="it-IT" sz="1600" b="1" i="1" baseline="-25000" dirty="0"/>
              <a:t>4</a:t>
            </a:r>
          </a:p>
        </p:txBody>
      </p:sp>
      <p:sp>
        <p:nvSpPr>
          <p:cNvPr id="38" name="CasellaDiTesto 37"/>
          <p:cNvSpPr txBox="1"/>
          <p:nvPr/>
        </p:nvSpPr>
        <p:spPr>
          <a:xfrm rot="16200000">
            <a:off x="-139607" y="2994972"/>
            <a:ext cx="1473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Fattore Qualità</a:t>
            </a:r>
          </a:p>
        </p:txBody>
      </p:sp>
      <p:cxnSp>
        <p:nvCxnSpPr>
          <p:cNvPr id="3" name="Straight Arrow Connector 2"/>
          <p:cNvCxnSpPr>
            <a:stCxn id="20" idx="2"/>
          </p:cNvCxnSpPr>
          <p:nvPr/>
        </p:nvCxnSpPr>
        <p:spPr>
          <a:xfrm>
            <a:off x="4320636" y="452555"/>
            <a:ext cx="0" cy="5181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159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38380" y="908720"/>
            <a:ext cx="7643866" cy="501393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dirty="0"/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-19671" y="3422321"/>
            <a:ext cx="5000660" cy="1588"/>
          </a:xfrm>
          <a:prstGeom prst="line">
            <a:avLst/>
          </a:prstGeom>
          <a:ln w="28575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rot="5400000">
            <a:off x="1337651" y="3421528"/>
            <a:ext cx="5000660" cy="1588"/>
          </a:xfrm>
          <a:prstGeom prst="line">
            <a:avLst/>
          </a:prstGeom>
          <a:ln w="28575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rot="5400000">
            <a:off x="2001026" y="3421528"/>
            <a:ext cx="5000660" cy="1588"/>
          </a:xfrm>
          <a:prstGeom prst="line">
            <a:avLst/>
          </a:prstGeom>
          <a:ln w="28575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5400000">
            <a:off x="3786976" y="3421528"/>
            <a:ext cx="5000660" cy="1588"/>
          </a:xfrm>
          <a:prstGeom prst="line">
            <a:avLst/>
          </a:prstGeom>
          <a:ln w="28575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 rot="16200000">
            <a:off x="-243535" y="2933016"/>
            <a:ext cx="1473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Fattore Qualità</a:t>
            </a:r>
          </a:p>
        </p:txBody>
      </p:sp>
      <p:grpSp>
        <p:nvGrpSpPr>
          <p:cNvPr id="2" name="Gruppo 71"/>
          <p:cNvGrpSpPr/>
          <p:nvPr/>
        </p:nvGrpSpPr>
        <p:grpSpPr>
          <a:xfrm>
            <a:off x="875211" y="1649780"/>
            <a:ext cx="7589519" cy="4243250"/>
            <a:chOff x="875211" y="2026920"/>
            <a:chExt cx="7589519" cy="4243250"/>
          </a:xfrm>
          <a:noFill/>
        </p:grpSpPr>
        <p:sp>
          <p:nvSpPr>
            <p:cNvPr id="67" name="Figura a mano libera 66"/>
            <p:cNvSpPr/>
            <p:nvPr/>
          </p:nvSpPr>
          <p:spPr>
            <a:xfrm>
              <a:off x="2495006" y="2026920"/>
              <a:ext cx="1332411" cy="455023"/>
            </a:xfrm>
            <a:custGeom>
              <a:avLst/>
              <a:gdLst>
                <a:gd name="connsiteX0" fmla="*/ 0 w 1332411"/>
                <a:gd name="connsiteY0" fmla="*/ 37011 h 455023"/>
                <a:gd name="connsiteX1" fmla="*/ 561703 w 1332411"/>
                <a:gd name="connsiteY1" fmla="*/ 23949 h 455023"/>
                <a:gd name="connsiteX2" fmla="*/ 1058091 w 1332411"/>
                <a:gd name="connsiteY2" fmla="*/ 180703 h 455023"/>
                <a:gd name="connsiteX3" fmla="*/ 1332411 w 1332411"/>
                <a:gd name="connsiteY3" fmla="*/ 455023 h 45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2411" h="455023">
                  <a:moveTo>
                    <a:pt x="0" y="37011"/>
                  </a:moveTo>
                  <a:cubicBezTo>
                    <a:pt x="192677" y="18505"/>
                    <a:pt x="385355" y="0"/>
                    <a:pt x="561703" y="23949"/>
                  </a:cubicBezTo>
                  <a:cubicBezTo>
                    <a:pt x="738052" y="47898"/>
                    <a:pt x="929640" y="108857"/>
                    <a:pt x="1058091" y="180703"/>
                  </a:cubicBezTo>
                  <a:cubicBezTo>
                    <a:pt x="1186542" y="252549"/>
                    <a:pt x="1259476" y="353786"/>
                    <a:pt x="1332411" y="455023"/>
                  </a:cubicBezTo>
                </a:path>
              </a:pathLst>
            </a:custGeom>
            <a:grpFill/>
            <a:ln w="571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68" name="Figura a mano libera 67"/>
            <p:cNvSpPr/>
            <p:nvPr/>
          </p:nvSpPr>
          <p:spPr>
            <a:xfrm>
              <a:off x="3853543" y="2573383"/>
              <a:ext cx="627017" cy="1855749"/>
            </a:xfrm>
            <a:custGeom>
              <a:avLst/>
              <a:gdLst>
                <a:gd name="connsiteX0" fmla="*/ 0 w 627017"/>
                <a:gd name="connsiteY0" fmla="*/ 0 h 2037806"/>
                <a:gd name="connsiteX1" fmla="*/ 104503 w 627017"/>
                <a:gd name="connsiteY1" fmla="*/ 1632857 h 2037806"/>
                <a:gd name="connsiteX2" fmla="*/ 627017 w 627017"/>
                <a:gd name="connsiteY2" fmla="*/ 2037806 h 203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7017" h="2037806">
                  <a:moveTo>
                    <a:pt x="0" y="0"/>
                  </a:moveTo>
                  <a:cubicBezTo>
                    <a:pt x="0" y="646611"/>
                    <a:pt x="0" y="1293223"/>
                    <a:pt x="104503" y="1632857"/>
                  </a:cubicBezTo>
                  <a:cubicBezTo>
                    <a:pt x="209006" y="1972491"/>
                    <a:pt x="418011" y="2005148"/>
                    <a:pt x="627017" y="2037806"/>
                  </a:cubicBezTo>
                </a:path>
              </a:pathLst>
            </a:custGeom>
            <a:grpFill/>
            <a:ln w="571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cxnSp>
          <p:nvCxnSpPr>
            <p:cNvPr id="69" name="Connettore 1 68"/>
            <p:cNvCxnSpPr/>
            <p:nvPr/>
          </p:nvCxnSpPr>
          <p:spPr>
            <a:xfrm>
              <a:off x="4500562" y="4429132"/>
              <a:ext cx="1714512" cy="35719"/>
            </a:xfrm>
            <a:prstGeom prst="line">
              <a:avLst/>
            </a:prstGeom>
            <a:grpFill/>
            <a:ln w="571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Figura a mano libera 69"/>
            <p:cNvSpPr/>
            <p:nvPr/>
          </p:nvSpPr>
          <p:spPr>
            <a:xfrm>
              <a:off x="6286511" y="4493622"/>
              <a:ext cx="2178219" cy="507013"/>
            </a:xfrm>
            <a:custGeom>
              <a:avLst/>
              <a:gdLst>
                <a:gd name="connsiteX0" fmla="*/ 30480 w 2198914"/>
                <a:gd name="connsiteY0" fmla="*/ 0 h 498566"/>
                <a:gd name="connsiteX1" fmla="*/ 200297 w 2198914"/>
                <a:gd name="connsiteY1" fmla="*/ 404948 h 498566"/>
                <a:gd name="connsiteX2" fmla="*/ 1232263 w 2198914"/>
                <a:gd name="connsiteY2" fmla="*/ 483326 h 498566"/>
                <a:gd name="connsiteX3" fmla="*/ 2198914 w 2198914"/>
                <a:gd name="connsiteY3" fmla="*/ 496388 h 4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8914" h="498566">
                  <a:moveTo>
                    <a:pt x="30480" y="0"/>
                  </a:moveTo>
                  <a:cubicBezTo>
                    <a:pt x="15240" y="162197"/>
                    <a:pt x="0" y="324394"/>
                    <a:pt x="200297" y="404948"/>
                  </a:cubicBezTo>
                  <a:cubicBezTo>
                    <a:pt x="400594" y="485502"/>
                    <a:pt x="899160" y="468086"/>
                    <a:pt x="1232263" y="483326"/>
                  </a:cubicBezTo>
                  <a:cubicBezTo>
                    <a:pt x="1565366" y="498566"/>
                    <a:pt x="1882140" y="497477"/>
                    <a:pt x="2198914" y="496388"/>
                  </a:cubicBezTo>
                </a:path>
              </a:pathLst>
            </a:custGeom>
            <a:grpFill/>
            <a:ln w="571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71" name="Figura a mano libera 70"/>
            <p:cNvSpPr/>
            <p:nvPr/>
          </p:nvSpPr>
          <p:spPr>
            <a:xfrm>
              <a:off x="875211" y="2071678"/>
              <a:ext cx="1606732" cy="4198492"/>
            </a:xfrm>
            <a:custGeom>
              <a:avLst/>
              <a:gdLst>
                <a:gd name="connsiteX0" fmla="*/ 0 w 1606732"/>
                <a:gd name="connsiteY0" fmla="*/ 4297680 h 4297680"/>
                <a:gd name="connsiteX1" fmla="*/ 404949 w 1606732"/>
                <a:gd name="connsiteY1" fmla="*/ 4193178 h 4297680"/>
                <a:gd name="connsiteX2" fmla="*/ 561703 w 1606732"/>
                <a:gd name="connsiteY2" fmla="*/ 3722915 h 4297680"/>
                <a:gd name="connsiteX3" fmla="*/ 796835 w 1606732"/>
                <a:gd name="connsiteY3" fmla="*/ 1737360 h 4297680"/>
                <a:gd name="connsiteX4" fmla="*/ 1097280 w 1606732"/>
                <a:gd name="connsiteY4" fmla="*/ 339635 h 4297680"/>
                <a:gd name="connsiteX5" fmla="*/ 1606732 w 1606732"/>
                <a:gd name="connsiteY5" fmla="*/ 0 h 4297680"/>
                <a:gd name="connsiteX6" fmla="*/ 1606732 w 1606732"/>
                <a:gd name="connsiteY6" fmla="*/ 0 h 429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6732" h="4297680">
                  <a:moveTo>
                    <a:pt x="0" y="4297680"/>
                  </a:moveTo>
                  <a:cubicBezTo>
                    <a:pt x="155666" y="4293326"/>
                    <a:pt x="311332" y="4288972"/>
                    <a:pt x="404949" y="4193178"/>
                  </a:cubicBezTo>
                  <a:cubicBezTo>
                    <a:pt x="498566" y="4097384"/>
                    <a:pt x="496389" y="4132218"/>
                    <a:pt x="561703" y="3722915"/>
                  </a:cubicBezTo>
                  <a:cubicBezTo>
                    <a:pt x="627017" y="3313612"/>
                    <a:pt x="707572" y="2301240"/>
                    <a:pt x="796835" y="1737360"/>
                  </a:cubicBezTo>
                  <a:cubicBezTo>
                    <a:pt x="886098" y="1173480"/>
                    <a:pt x="962297" y="629195"/>
                    <a:pt x="1097280" y="339635"/>
                  </a:cubicBezTo>
                  <a:cubicBezTo>
                    <a:pt x="1232263" y="50075"/>
                    <a:pt x="1606732" y="0"/>
                    <a:pt x="1606732" y="0"/>
                  </a:cubicBezTo>
                  <a:lnTo>
                    <a:pt x="1606732" y="0"/>
                  </a:lnTo>
                </a:path>
              </a:pathLst>
            </a:custGeom>
            <a:grpFill/>
            <a:ln w="571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7286644" y="5837942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tempo</a:t>
            </a:r>
          </a:p>
        </p:txBody>
      </p:sp>
      <p:sp>
        <p:nvSpPr>
          <p:cNvPr id="12" name="Ovale 11"/>
          <p:cNvSpPr/>
          <p:nvPr/>
        </p:nvSpPr>
        <p:spPr>
          <a:xfrm>
            <a:off x="785786" y="576650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3" name="Ovale 12"/>
          <p:cNvSpPr/>
          <p:nvPr/>
        </p:nvSpPr>
        <p:spPr>
          <a:xfrm>
            <a:off x="2357422" y="1623100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4" name="Ovale 13"/>
          <p:cNvSpPr/>
          <p:nvPr/>
        </p:nvSpPr>
        <p:spPr>
          <a:xfrm>
            <a:off x="3714744" y="2051728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5" name="Ovale 14"/>
          <p:cNvSpPr/>
          <p:nvPr/>
        </p:nvSpPr>
        <p:spPr>
          <a:xfrm>
            <a:off x="4429124" y="3909116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6" name="Ovale 15"/>
          <p:cNvSpPr/>
          <p:nvPr/>
        </p:nvSpPr>
        <p:spPr>
          <a:xfrm>
            <a:off x="6215074" y="398055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7" name="Ovale 16"/>
          <p:cNvSpPr/>
          <p:nvPr/>
        </p:nvSpPr>
        <p:spPr>
          <a:xfrm>
            <a:off x="8358214" y="4552058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18" name="CasellaDiTesto 17"/>
          <p:cNvSpPr txBox="1"/>
          <p:nvPr/>
        </p:nvSpPr>
        <p:spPr>
          <a:xfrm>
            <a:off x="2571736" y="980158"/>
            <a:ext cx="1193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Raccolta</a:t>
            </a:r>
          </a:p>
          <a:p>
            <a:endParaRPr lang="it-IT" sz="1600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928662" y="980158"/>
            <a:ext cx="14028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 err="1"/>
              <a:t>Prod</a:t>
            </a:r>
            <a:r>
              <a:rPr lang="it-IT" sz="1600" i="1" dirty="0"/>
              <a:t>. Primaria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755576" y="188640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/>
              <a:t>Processo di Trasformazione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4429124" y="2199968"/>
            <a:ext cx="18874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Conservazione/ Confezionamento</a:t>
            </a:r>
          </a:p>
          <a:p>
            <a:endParaRPr lang="it-IT" sz="1600" i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376124" y="3051860"/>
            <a:ext cx="2053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Distribuzione</a:t>
            </a:r>
          </a:p>
          <a:p>
            <a:pPr algn="ctr"/>
            <a:endParaRPr lang="it-IT" sz="1600" i="1" dirty="0"/>
          </a:p>
          <a:p>
            <a:endParaRPr lang="it-IT" sz="1600" i="1" dirty="0"/>
          </a:p>
        </p:txBody>
      </p:sp>
      <p:sp>
        <p:nvSpPr>
          <p:cNvPr id="34" name="Ovale 33"/>
          <p:cNvSpPr/>
          <p:nvPr/>
        </p:nvSpPr>
        <p:spPr>
          <a:xfrm>
            <a:off x="1071538" y="5695066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35" name="Ovale 34"/>
          <p:cNvSpPr/>
          <p:nvPr/>
        </p:nvSpPr>
        <p:spPr>
          <a:xfrm>
            <a:off x="1285852" y="540931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36" name="Ovale 35"/>
          <p:cNvSpPr/>
          <p:nvPr/>
        </p:nvSpPr>
        <p:spPr>
          <a:xfrm>
            <a:off x="1357290" y="4980686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37" name="Ovale 36"/>
          <p:cNvSpPr/>
          <p:nvPr/>
        </p:nvSpPr>
        <p:spPr>
          <a:xfrm>
            <a:off x="1500166" y="4266306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39" name="Ovale 38"/>
          <p:cNvSpPr/>
          <p:nvPr/>
        </p:nvSpPr>
        <p:spPr>
          <a:xfrm>
            <a:off x="1714480" y="2337480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40" name="Ovale 39"/>
          <p:cNvSpPr/>
          <p:nvPr/>
        </p:nvSpPr>
        <p:spPr>
          <a:xfrm>
            <a:off x="1857356" y="183741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41" name="Ovale 40"/>
          <p:cNvSpPr/>
          <p:nvPr/>
        </p:nvSpPr>
        <p:spPr>
          <a:xfrm>
            <a:off x="2071670" y="1694538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42" name="Ovale 41"/>
          <p:cNvSpPr/>
          <p:nvPr/>
        </p:nvSpPr>
        <p:spPr>
          <a:xfrm>
            <a:off x="2643174" y="1694538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44" name="Ovale 43"/>
          <p:cNvSpPr/>
          <p:nvPr/>
        </p:nvSpPr>
        <p:spPr>
          <a:xfrm>
            <a:off x="2928926" y="1765976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46" name="Ovale 45"/>
          <p:cNvSpPr/>
          <p:nvPr/>
        </p:nvSpPr>
        <p:spPr>
          <a:xfrm>
            <a:off x="3214678" y="1551662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47" name="Ovale 46"/>
          <p:cNvSpPr/>
          <p:nvPr/>
        </p:nvSpPr>
        <p:spPr>
          <a:xfrm>
            <a:off x="3428992" y="1846938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48" name="Ovale 47"/>
          <p:cNvSpPr/>
          <p:nvPr/>
        </p:nvSpPr>
        <p:spPr>
          <a:xfrm>
            <a:off x="3929058" y="3694802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49" name="Ovale 48"/>
          <p:cNvSpPr/>
          <p:nvPr/>
        </p:nvSpPr>
        <p:spPr>
          <a:xfrm>
            <a:off x="4143372" y="398055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50" name="Ovale 49"/>
          <p:cNvSpPr/>
          <p:nvPr/>
        </p:nvSpPr>
        <p:spPr>
          <a:xfrm>
            <a:off x="4714876" y="4123430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52" name="Ovale 51"/>
          <p:cNvSpPr/>
          <p:nvPr/>
        </p:nvSpPr>
        <p:spPr>
          <a:xfrm>
            <a:off x="4857752" y="3766240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53" name="Ovale 52"/>
          <p:cNvSpPr/>
          <p:nvPr/>
        </p:nvSpPr>
        <p:spPr>
          <a:xfrm>
            <a:off x="5072066" y="4051992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54" name="Ovale 53"/>
          <p:cNvSpPr/>
          <p:nvPr/>
        </p:nvSpPr>
        <p:spPr>
          <a:xfrm>
            <a:off x="5286380" y="3694802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55" name="Ovale 54"/>
          <p:cNvSpPr/>
          <p:nvPr/>
        </p:nvSpPr>
        <p:spPr>
          <a:xfrm>
            <a:off x="5429256" y="4204392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56" name="Ovale 55"/>
          <p:cNvSpPr/>
          <p:nvPr/>
        </p:nvSpPr>
        <p:spPr>
          <a:xfrm>
            <a:off x="5500694" y="398055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57" name="Ovale 56"/>
          <p:cNvSpPr/>
          <p:nvPr/>
        </p:nvSpPr>
        <p:spPr>
          <a:xfrm>
            <a:off x="5715008" y="3766240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58" name="Ovale 57"/>
          <p:cNvSpPr/>
          <p:nvPr/>
        </p:nvSpPr>
        <p:spPr>
          <a:xfrm>
            <a:off x="5786446" y="4123430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59" name="Ovale 58"/>
          <p:cNvSpPr/>
          <p:nvPr/>
        </p:nvSpPr>
        <p:spPr>
          <a:xfrm>
            <a:off x="6000760" y="3909116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60" name="Ovale 59"/>
          <p:cNvSpPr/>
          <p:nvPr/>
        </p:nvSpPr>
        <p:spPr>
          <a:xfrm>
            <a:off x="6429388" y="433774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61" name="Ovale 60"/>
          <p:cNvSpPr/>
          <p:nvPr/>
        </p:nvSpPr>
        <p:spPr>
          <a:xfrm>
            <a:off x="6786578" y="449014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62" name="Ovale 61"/>
          <p:cNvSpPr/>
          <p:nvPr/>
        </p:nvSpPr>
        <p:spPr>
          <a:xfrm>
            <a:off x="7072330" y="433774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63" name="Ovale 62"/>
          <p:cNvSpPr/>
          <p:nvPr/>
        </p:nvSpPr>
        <p:spPr>
          <a:xfrm>
            <a:off x="7358082" y="449014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64" name="Ovale 63"/>
          <p:cNvSpPr/>
          <p:nvPr/>
        </p:nvSpPr>
        <p:spPr>
          <a:xfrm>
            <a:off x="7643834" y="464254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65" name="Ovale 64"/>
          <p:cNvSpPr/>
          <p:nvPr/>
        </p:nvSpPr>
        <p:spPr>
          <a:xfrm>
            <a:off x="7858148" y="4409182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66" name="Ovale 65"/>
          <p:cNvSpPr/>
          <p:nvPr/>
        </p:nvSpPr>
        <p:spPr>
          <a:xfrm>
            <a:off x="8072462" y="479494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73" name="CasellaDiTesto 72"/>
          <p:cNvSpPr txBox="1"/>
          <p:nvPr/>
        </p:nvSpPr>
        <p:spPr>
          <a:xfrm>
            <a:off x="642910" y="5968676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/>
              <a:t>t</a:t>
            </a:r>
            <a:r>
              <a:rPr lang="it-IT" sz="1600" b="1" i="1" baseline="-25000" dirty="0"/>
              <a:t>0</a:t>
            </a:r>
          </a:p>
        </p:txBody>
      </p:sp>
      <p:sp>
        <p:nvSpPr>
          <p:cNvPr id="74" name="CasellaDiTesto 73"/>
          <p:cNvSpPr txBox="1"/>
          <p:nvPr/>
        </p:nvSpPr>
        <p:spPr>
          <a:xfrm>
            <a:off x="2303016" y="5980818"/>
            <a:ext cx="336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/>
              <a:t>t</a:t>
            </a:r>
            <a:r>
              <a:rPr lang="it-IT" sz="1600" b="1" i="1" baseline="-25000" dirty="0"/>
              <a:t>1</a:t>
            </a:r>
          </a:p>
        </p:txBody>
      </p:sp>
      <p:sp>
        <p:nvSpPr>
          <p:cNvPr id="75" name="CasellaDiTesto 74"/>
          <p:cNvSpPr txBox="1"/>
          <p:nvPr/>
        </p:nvSpPr>
        <p:spPr>
          <a:xfrm>
            <a:off x="3660338" y="5980818"/>
            <a:ext cx="354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/>
              <a:t>t</a:t>
            </a:r>
            <a:r>
              <a:rPr lang="it-IT" sz="1600" b="1" i="1" baseline="-25000" dirty="0"/>
              <a:t>2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4357686" y="5980818"/>
            <a:ext cx="354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/>
              <a:t>t</a:t>
            </a:r>
            <a:r>
              <a:rPr lang="it-IT" sz="1600" b="1" i="1" baseline="-25000" dirty="0"/>
              <a:t>3</a:t>
            </a:r>
          </a:p>
        </p:txBody>
      </p:sp>
      <p:sp>
        <p:nvSpPr>
          <p:cNvPr id="77" name="CasellaDiTesto 76"/>
          <p:cNvSpPr txBox="1"/>
          <p:nvPr/>
        </p:nvSpPr>
        <p:spPr>
          <a:xfrm>
            <a:off x="6089230" y="598081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/>
              <a:t>t</a:t>
            </a:r>
            <a:r>
              <a:rPr lang="it-IT" sz="1600" b="1" i="1" baseline="-25000" dirty="0"/>
              <a:t>4</a:t>
            </a:r>
          </a:p>
        </p:txBody>
      </p: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4184600" y="557972"/>
            <a:ext cx="0" cy="3507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929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/>
          </a:bodyPr>
          <a:lstStyle/>
          <a:p>
            <a:r>
              <a:rPr lang="it-IT" dirty="0"/>
              <a:t>I modelli cinetici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771800" y="2265601"/>
          <a:ext cx="3888432" cy="2243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zione" r:id="rId4" imgW="1054080" imgH="609480" progId="Equation.3">
                  <p:embed/>
                </p:oleObj>
              </mc:Choice>
              <mc:Fallback>
                <p:oleObj name="Equazione" r:id="rId4" imgW="1054080" imgH="609480" progId="Equation.3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265601"/>
                        <a:ext cx="3888432" cy="22435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3643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r>
              <a:rPr lang="it-IT" dirty="0"/>
              <a:t>Domande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71600" y="1527175"/>
            <a:ext cx="7532638" cy="4572000"/>
          </a:xfrm>
        </p:spPr>
        <p:txBody>
          <a:bodyPr/>
          <a:lstStyle/>
          <a:p>
            <a:pPr>
              <a:buNone/>
            </a:pPr>
            <a:r>
              <a:rPr lang="it-IT" dirty="0"/>
              <a:t>La qualità nel tempo di un prodotto alimentare: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Varia in modo imprevedibile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Varia in modo esatto secondo una legge cinetica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Varia in modo descrivibile da modelli cinetici, affetti da una certa incertezza</a:t>
            </a:r>
          </a:p>
        </p:txBody>
      </p:sp>
    </p:spTree>
    <p:extLst>
      <p:ext uri="{BB962C8B-B14F-4D97-AF65-F5344CB8AC3E}">
        <p14:creationId xmlns:p14="http://schemas.microsoft.com/office/powerpoint/2010/main" val="1484364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527175"/>
            <a:ext cx="8640960" cy="4572000"/>
          </a:xfrm>
        </p:spPr>
        <p:txBody>
          <a:bodyPr/>
          <a:lstStyle/>
          <a:p>
            <a:pPr>
              <a:buNone/>
            </a:pPr>
            <a:r>
              <a:rPr lang="it-IT" dirty="0"/>
              <a:t>La qualità di un alimento è: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Un insieme di proprietà che soddisfano le attese del cliente.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Il massimo valore che una o più proprietà di un alimento può assumere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La soddisfazione del cliente</a:t>
            </a:r>
          </a:p>
        </p:txBody>
      </p:sp>
    </p:spTree>
    <p:extLst>
      <p:ext uri="{BB962C8B-B14F-4D97-AF65-F5344CB8AC3E}">
        <p14:creationId xmlns:p14="http://schemas.microsoft.com/office/powerpoint/2010/main" val="929236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527175"/>
            <a:ext cx="8252718" cy="457200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Un alimento A ha una qualità maggiore di un alimento B se: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Le sue caratteristiche (sapore, gusto, aroma, ecc.) sono maggiori di quelle di B.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Le sue caratteristiche sono più vicine alle attese del cliente.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Ad A viene assegnato un prezzo inferiore a quello di B.</a:t>
            </a:r>
          </a:p>
        </p:txBody>
      </p:sp>
    </p:spTree>
    <p:extLst>
      <p:ext uri="{BB962C8B-B14F-4D97-AF65-F5344CB8AC3E}">
        <p14:creationId xmlns:p14="http://schemas.microsoft.com/office/powerpoint/2010/main" val="4056719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527175"/>
            <a:ext cx="8180710" cy="4572000"/>
          </a:xfrm>
        </p:spPr>
        <p:txBody>
          <a:bodyPr/>
          <a:lstStyle/>
          <a:p>
            <a:pPr>
              <a:buNone/>
            </a:pPr>
            <a:r>
              <a:rPr lang="it-IT" dirty="0"/>
              <a:t>Un alimento di qualità deve avere:</a:t>
            </a:r>
          </a:p>
          <a:p>
            <a:pPr marL="514350" indent="-514350">
              <a:buAutoNum type="arabicPeriod"/>
            </a:pPr>
            <a:r>
              <a:rPr lang="it-IT" dirty="0"/>
              <a:t>Delle caratteristiche oggettive e misurabili</a:t>
            </a:r>
          </a:p>
          <a:p>
            <a:pPr marL="514350" indent="-514350">
              <a:buAutoNum type="arabicPeriod"/>
            </a:pPr>
            <a:r>
              <a:rPr lang="it-IT" dirty="0"/>
              <a:t>Delle caratteristiche soggettive e misurabili</a:t>
            </a:r>
          </a:p>
          <a:p>
            <a:pPr marL="514350" indent="-514350">
              <a:buAutoNum type="arabicPeriod"/>
            </a:pPr>
            <a:r>
              <a:rPr lang="it-IT" dirty="0"/>
              <a:t>Delle caratteristiche oggettive, misurabili e invarianti nel tempo</a:t>
            </a:r>
          </a:p>
        </p:txBody>
      </p:sp>
    </p:spTree>
    <p:extLst>
      <p:ext uri="{BB962C8B-B14F-4D97-AF65-F5344CB8AC3E}">
        <p14:creationId xmlns:p14="http://schemas.microsoft.com/office/powerpoint/2010/main" val="1433830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527175"/>
            <a:ext cx="8252718" cy="4572000"/>
          </a:xfrm>
        </p:spPr>
        <p:txBody>
          <a:bodyPr/>
          <a:lstStyle/>
          <a:p>
            <a:pPr>
              <a:buNone/>
            </a:pPr>
            <a:r>
              <a:rPr lang="it-IT" dirty="0"/>
              <a:t>Le caratteristiche di un alimento devono essere:</a:t>
            </a:r>
          </a:p>
          <a:p>
            <a:pPr marL="514350" indent="-514350">
              <a:buAutoNum type="arabicPeriod"/>
            </a:pPr>
            <a:r>
              <a:rPr lang="it-IT" dirty="0"/>
              <a:t>Scelte in modo da rimanere sotto controllo</a:t>
            </a:r>
          </a:p>
          <a:p>
            <a:pPr marL="514350" indent="-514350">
              <a:buAutoNum type="arabicPeriod"/>
            </a:pPr>
            <a:r>
              <a:rPr lang="it-IT" dirty="0"/>
              <a:t>Scelte in modo da rappresentare in modo oggettivo le attese del cliente </a:t>
            </a:r>
          </a:p>
          <a:p>
            <a:pPr marL="514350" indent="-514350">
              <a:buAutoNum type="arabicPeriod"/>
            </a:pPr>
            <a:r>
              <a:rPr lang="it-IT" dirty="0"/>
              <a:t>Scelte in modo da variare il meno possibile</a:t>
            </a:r>
          </a:p>
        </p:txBody>
      </p:sp>
    </p:spTree>
    <p:extLst>
      <p:ext uri="{BB962C8B-B14F-4D97-AF65-F5344CB8AC3E}">
        <p14:creationId xmlns:p14="http://schemas.microsoft.com/office/powerpoint/2010/main" val="432335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527175"/>
            <a:ext cx="8252718" cy="457200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Le caratteristiche di un alimento di qualità devono: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Variare entro le specifiche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Variare entro i limiti di controllo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Non variare mai</a:t>
            </a:r>
          </a:p>
        </p:txBody>
      </p:sp>
    </p:spTree>
    <p:extLst>
      <p:ext uri="{BB962C8B-B14F-4D97-AF65-F5344CB8AC3E}">
        <p14:creationId xmlns:p14="http://schemas.microsoft.com/office/powerpoint/2010/main" val="274201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TECNOLOGIA ALIMENTARE</a:t>
            </a:r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56895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/>
              <a:t>Studio </a:t>
            </a:r>
            <a:r>
              <a:rPr lang="de-DE" dirty="0" err="1"/>
              <a:t>dei</a:t>
            </a:r>
            <a:r>
              <a:rPr lang="de-DE" dirty="0"/>
              <a:t> </a:t>
            </a:r>
            <a:r>
              <a:rPr lang="de-DE" dirty="0" err="1"/>
              <a:t>processi</a:t>
            </a:r>
            <a:r>
              <a:rPr lang="de-DE" dirty="0"/>
              <a:t> di </a:t>
            </a:r>
            <a:r>
              <a:rPr lang="de-DE" dirty="0" err="1"/>
              <a:t>conservazione</a:t>
            </a:r>
            <a:r>
              <a:rPr lang="de-DE" dirty="0"/>
              <a:t> e </a:t>
            </a:r>
            <a:r>
              <a:rPr lang="de-DE" dirty="0" err="1"/>
              <a:t>trasformazione</a:t>
            </a:r>
            <a:r>
              <a:rPr lang="de-DE" dirty="0"/>
              <a:t> </a:t>
            </a:r>
            <a:r>
              <a:rPr lang="de-DE" dirty="0" err="1"/>
              <a:t>dei</a:t>
            </a:r>
            <a:r>
              <a:rPr lang="de-DE" dirty="0"/>
              <a:t> </a:t>
            </a:r>
            <a:r>
              <a:rPr lang="de-DE" dirty="0" err="1"/>
              <a:t>prodotti</a:t>
            </a:r>
            <a:r>
              <a:rPr lang="de-DE" dirty="0"/>
              <a:t> </a:t>
            </a:r>
            <a:r>
              <a:rPr lang="de-DE" dirty="0" err="1"/>
              <a:t>alimentari</a:t>
            </a:r>
            <a:r>
              <a:rPr lang="de-DE" dirty="0"/>
              <a:t>.</a:t>
            </a:r>
            <a:endParaRPr lang="it-IT" dirty="0"/>
          </a:p>
        </p:txBody>
      </p:sp>
      <p:grpSp>
        <p:nvGrpSpPr>
          <p:cNvPr id="7" name="Group 6"/>
          <p:cNvGrpSpPr/>
          <p:nvPr/>
        </p:nvGrpSpPr>
        <p:grpSpPr>
          <a:xfrm>
            <a:off x="487502" y="2132856"/>
            <a:ext cx="2071401" cy="1882661"/>
            <a:chOff x="225092" y="2132856"/>
            <a:chExt cx="2071401" cy="1882661"/>
          </a:xfrm>
        </p:grpSpPr>
        <p:pic>
          <p:nvPicPr>
            <p:cNvPr id="5" name="Picture 2" descr="http://t0.gstatic.com/images?q=tbn:ANd9GcRqa4Pr6GhXn3UpFbUyi2RqOBz1EDJvBqwMptYC4YUhDFOa7ZKh7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5483" y="2132856"/>
              <a:ext cx="1656183" cy="1656184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225092" y="3707740"/>
              <a:ext cx="20714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/>
                <a:t>Prodotto</a:t>
              </a:r>
              <a:r>
                <a:rPr lang="de-DE" sz="1400" b="1" dirty="0"/>
                <a:t> </a:t>
              </a:r>
              <a:r>
                <a:rPr lang="de-DE" sz="1400" b="1" dirty="0" err="1"/>
                <a:t>alimentare</a:t>
              </a:r>
              <a:endParaRPr lang="it-IT" sz="14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7058" y="3994065"/>
            <a:ext cx="259228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Termine </a:t>
            </a:r>
            <a:r>
              <a:rPr lang="de-DE" sz="1200" dirty="0" err="1"/>
              <a:t>generico</a:t>
            </a:r>
            <a:r>
              <a:rPr lang="de-DE" sz="1200" dirty="0"/>
              <a:t> per </a:t>
            </a:r>
            <a:r>
              <a:rPr lang="de-DE" sz="1200" dirty="0" err="1"/>
              <a:t>indicare</a:t>
            </a:r>
            <a:r>
              <a:rPr lang="de-DE" sz="1200" dirty="0"/>
              <a:t> i </a:t>
            </a:r>
            <a:r>
              <a:rPr lang="de-DE" sz="1200" dirty="0" err="1"/>
              <a:t>prodotti</a:t>
            </a:r>
            <a:r>
              <a:rPr lang="de-DE" sz="1200" dirty="0"/>
              <a:t> </a:t>
            </a:r>
            <a:r>
              <a:rPr lang="de-DE" sz="1200" dirty="0" err="1"/>
              <a:t>destinati</a:t>
            </a:r>
            <a:r>
              <a:rPr lang="de-DE" sz="1200" dirty="0"/>
              <a:t> al </a:t>
            </a:r>
            <a:r>
              <a:rPr lang="de-DE" sz="1200" dirty="0" err="1"/>
              <a:t>consumo</a:t>
            </a:r>
            <a:r>
              <a:rPr lang="de-DE" sz="1200" dirty="0"/>
              <a:t> </a:t>
            </a:r>
            <a:r>
              <a:rPr lang="de-DE" sz="1200" dirty="0" err="1"/>
              <a:t>tal</a:t>
            </a:r>
            <a:r>
              <a:rPr lang="de-DE" sz="1200" dirty="0"/>
              <a:t> </a:t>
            </a:r>
            <a:r>
              <a:rPr lang="de-DE" sz="1200" dirty="0" err="1"/>
              <a:t>quali</a:t>
            </a:r>
            <a:r>
              <a:rPr lang="de-DE" sz="1200" dirty="0"/>
              <a:t> o </a:t>
            </a:r>
            <a:r>
              <a:rPr lang="de-DE" sz="1200" dirty="0" err="1"/>
              <a:t>previa</a:t>
            </a:r>
            <a:r>
              <a:rPr lang="de-DE" sz="1200" dirty="0"/>
              <a:t> </a:t>
            </a:r>
            <a:r>
              <a:rPr lang="de-DE" sz="1200" dirty="0" err="1"/>
              <a:t>conservazione</a:t>
            </a:r>
            <a:r>
              <a:rPr lang="de-DE" sz="1200" dirty="0"/>
              <a:t>, </a:t>
            </a:r>
            <a:r>
              <a:rPr lang="de-DE" sz="1200" dirty="0" err="1"/>
              <a:t>trasformazione</a:t>
            </a:r>
            <a:r>
              <a:rPr lang="de-DE" sz="1200" dirty="0"/>
              <a:t> e </a:t>
            </a:r>
            <a:r>
              <a:rPr lang="de-DE" sz="1200" dirty="0" err="1"/>
              <a:t>confezionamento</a:t>
            </a:r>
            <a:r>
              <a:rPr lang="de-DE" sz="1200" dirty="0"/>
              <a:t>.</a:t>
            </a:r>
            <a:endParaRPr lang="it-IT" sz="1200" dirty="0"/>
          </a:p>
        </p:txBody>
      </p:sp>
      <p:cxnSp>
        <p:nvCxnSpPr>
          <p:cNvPr id="10" name="Elbow Connector 9"/>
          <p:cNvCxnSpPr>
            <a:stCxn id="8" idx="3"/>
            <a:endCxn id="13" idx="1"/>
          </p:cNvCxnSpPr>
          <p:nvPr/>
        </p:nvCxnSpPr>
        <p:spPr>
          <a:xfrm flipV="1">
            <a:off x="2819346" y="2286745"/>
            <a:ext cx="928495" cy="2122819"/>
          </a:xfrm>
          <a:prstGeom prst="bentConnector3">
            <a:avLst>
              <a:gd name="adj1" fmla="val 50000"/>
            </a:avLst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47841" y="2132856"/>
            <a:ext cx="1529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i="1" dirty="0"/>
              <a:t>Materie prime</a:t>
            </a:r>
            <a:endParaRPr lang="it-IT" sz="1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32065" y="3284984"/>
            <a:ext cx="3360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i="1" dirty="0" err="1"/>
              <a:t>Semilavorati</a:t>
            </a:r>
            <a:r>
              <a:rPr lang="de-DE" sz="1400" b="1" i="1" dirty="0"/>
              <a:t> (</a:t>
            </a:r>
            <a:r>
              <a:rPr lang="de-DE" sz="1400" b="1" i="1" dirty="0" err="1"/>
              <a:t>prodotti</a:t>
            </a:r>
            <a:r>
              <a:rPr lang="de-DE" sz="1400" b="1" i="1" dirty="0"/>
              <a:t> </a:t>
            </a:r>
            <a:r>
              <a:rPr lang="de-DE" sz="1400" b="1" i="1" dirty="0" err="1"/>
              <a:t>intermedi</a:t>
            </a:r>
            <a:r>
              <a:rPr lang="de-DE" sz="1400" b="1" i="1" dirty="0"/>
              <a:t>)</a:t>
            </a:r>
            <a:endParaRPr lang="it-IT" sz="1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59112" y="4633391"/>
            <a:ext cx="2541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i="1" dirty="0" err="1"/>
              <a:t>Prodotti</a:t>
            </a:r>
            <a:r>
              <a:rPr lang="de-DE" sz="1400" b="1" i="1" dirty="0"/>
              <a:t> </a:t>
            </a:r>
            <a:r>
              <a:rPr lang="de-DE" sz="1400" b="1" i="1" dirty="0" err="1"/>
              <a:t>finiti</a:t>
            </a:r>
            <a:r>
              <a:rPr lang="de-DE" sz="1400" b="1" i="1" dirty="0"/>
              <a:t> (</a:t>
            </a:r>
            <a:r>
              <a:rPr lang="de-DE" sz="1400" b="1" i="1" dirty="0" err="1"/>
              <a:t>alimenti</a:t>
            </a:r>
            <a:r>
              <a:rPr lang="de-DE" sz="1400" b="1" i="1" dirty="0"/>
              <a:t>)</a:t>
            </a:r>
            <a:endParaRPr lang="it-IT" sz="1400" b="1" i="1" dirty="0"/>
          </a:p>
        </p:txBody>
      </p:sp>
      <p:cxnSp>
        <p:nvCxnSpPr>
          <p:cNvPr id="18" name="Elbow Connector 17"/>
          <p:cNvCxnSpPr>
            <a:stCxn id="8" idx="3"/>
            <a:endCxn id="15" idx="1"/>
          </p:cNvCxnSpPr>
          <p:nvPr/>
        </p:nvCxnSpPr>
        <p:spPr>
          <a:xfrm flipV="1">
            <a:off x="2819346" y="3438873"/>
            <a:ext cx="912719" cy="970691"/>
          </a:xfrm>
          <a:prstGeom prst="bentConnector3">
            <a:avLst>
              <a:gd name="adj1" fmla="val 50973"/>
            </a:avLst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3"/>
            <a:endCxn id="16" idx="1"/>
          </p:cNvCxnSpPr>
          <p:nvPr/>
        </p:nvCxnSpPr>
        <p:spPr>
          <a:xfrm>
            <a:off x="2819346" y="4409564"/>
            <a:ext cx="939766" cy="377716"/>
          </a:xfrm>
          <a:prstGeom prst="bentConnector3">
            <a:avLst>
              <a:gd name="adj1" fmla="val 50000"/>
            </a:avLst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59112" y="2440633"/>
            <a:ext cx="2685096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err="1"/>
              <a:t>Prodotti</a:t>
            </a:r>
            <a:r>
              <a:rPr lang="de-DE" sz="1200" dirty="0"/>
              <a:t> </a:t>
            </a:r>
            <a:r>
              <a:rPr lang="de-DE" sz="1200" dirty="0" err="1"/>
              <a:t>ottenuti</a:t>
            </a:r>
            <a:r>
              <a:rPr lang="de-DE" sz="1200" dirty="0"/>
              <a:t> </a:t>
            </a:r>
            <a:r>
              <a:rPr lang="de-DE" sz="1200" dirty="0" err="1"/>
              <a:t>dall‘attività</a:t>
            </a:r>
            <a:r>
              <a:rPr lang="de-DE" sz="1200" dirty="0"/>
              <a:t> della </a:t>
            </a:r>
            <a:r>
              <a:rPr lang="de-DE" sz="1200" dirty="0" err="1"/>
              <a:t>produzione</a:t>
            </a:r>
            <a:r>
              <a:rPr lang="de-DE" sz="1200" dirty="0"/>
              <a:t> </a:t>
            </a:r>
            <a:r>
              <a:rPr lang="de-DE" sz="1200" dirty="0" err="1"/>
              <a:t>primaria</a:t>
            </a:r>
            <a:r>
              <a:rPr lang="de-DE" sz="1200" dirty="0"/>
              <a:t> (</a:t>
            </a:r>
            <a:r>
              <a:rPr lang="de-DE" sz="1200" dirty="0" err="1"/>
              <a:t>agricoltura</a:t>
            </a:r>
            <a:r>
              <a:rPr lang="de-DE" sz="1200" dirty="0"/>
              <a:t>, </a:t>
            </a:r>
            <a:r>
              <a:rPr lang="de-DE" sz="1200" dirty="0" err="1"/>
              <a:t>allevamento</a:t>
            </a:r>
            <a:r>
              <a:rPr lang="de-DE" sz="1200" dirty="0"/>
              <a:t>, </a:t>
            </a:r>
            <a:r>
              <a:rPr lang="de-DE" sz="1200" dirty="0" err="1"/>
              <a:t>pesca</a:t>
            </a:r>
            <a:r>
              <a:rPr lang="de-DE" sz="1200" dirty="0"/>
              <a:t>, </a:t>
            </a:r>
            <a:r>
              <a:rPr lang="de-DE" sz="1200" dirty="0" err="1"/>
              <a:t>sintesi</a:t>
            </a:r>
            <a:r>
              <a:rPr lang="de-DE" sz="1200" dirty="0"/>
              <a:t>, </a:t>
            </a:r>
            <a:r>
              <a:rPr lang="de-DE" sz="1200" dirty="0" err="1"/>
              <a:t>biotecnologie</a:t>
            </a:r>
            <a:r>
              <a:rPr lang="de-DE" sz="1200" dirty="0"/>
              <a:t>)</a:t>
            </a:r>
            <a:endParaRPr lang="it-IT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759112" y="3573016"/>
            <a:ext cx="2685096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Tutti </a:t>
            </a:r>
            <a:r>
              <a:rPr lang="de-DE" sz="1200" dirty="0" err="1"/>
              <a:t>quei</a:t>
            </a:r>
            <a:r>
              <a:rPr lang="de-DE" sz="1200" dirty="0"/>
              <a:t> </a:t>
            </a:r>
            <a:r>
              <a:rPr lang="de-DE" sz="1200" dirty="0" err="1"/>
              <a:t>prodotti</a:t>
            </a:r>
            <a:r>
              <a:rPr lang="de-DE" sz="1200" dirty="0"/>
              <a:t> </a:t>
            </a:r>
            <a:r>
              <a:rPr lang="de-DE" sz="1200" dirty="0" err="1"/>
              <a:t>trasformati</a:t>
            </a:r>
            <a:r>
              <a:rPr lang="de-DE" sz="1200" dirty="0"/>
              <a:t> e </a:t>
            </a:r>
            <a:r>
              <a:rPr lang="de-DE" sz="1200" dirty="0" err="1"/>
              <a:t>manipolati</a:t>
            </a:r>
            <a:r>
              <a:rPr lang="de-DE" sz="1200" dirty="0"/>
              <a:t> a </a:t>
            </a:r>
            <a:r>
              <a:rPr lang="de-DE" sz="1200" dirty="0" err="1"/>
              <a:t>partire</a:t>
            </a:r>
            <a:r>
              <a:rPr lang="de-DE" sz="1200" dirty="0"/>
              <a:t> </a:t>
            </a:r>
            <a:r>
              <a:rPr lang="de-DE" sz="1200" dirty="0" err="1"/>
              <a:t>dalle</a:t>
            </a:r>
            <a:r>
              <a:rPr lang="de-DE" sz="1200" dirty="0"/>
              <a:t> </a:t>
            </a:r>
            <a:r>
              <a:rPr lang="de-DE" sz="1200" dirty="0" err="1"/>
              <a:t>materie</a:t>
            </a:r>
            <a:r>
              <a:rPr lang="de-DE" sz="1200" dirty="0"/>
              <a:t> prime e non ancora </a:t>
            </a:r>
            <a:r>
              <a:rPr lang="de-DE" sz="1200" dirty="0" err="1"/>
              <a:t>oggetto</a:t>
            </a:r>
            <a:r>
              <a:rPr lang="de-DE" sz="1200" dirty="0"/>
              <a:t> di </a:t>
            </a:r>
            <a:r>
              <a:rPr lang="de-DE" sz="1200" dirty="0" err="1"/>
              <a:t>commercio</a:t>
            </a:r>
            <a:r>
              <a:rPr lang="de-DE" sz="1200" dirty="0"/>
              <a:t>.</a:t>
            </a:r>
            <a:endParaRPr lang="it-IT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779912" y="4933617"/>
            <a:ext cx="2685096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/>
              <a:t>Prodotti</a:t>
            </a:r>
            <a:r>
              <a:rPr lang="de-DE" sz="1200" dirty="0"/>
              <a:t> </a:t>
            </a:r>
            <a:r>
              <a:rPr lang="de-DE" sz="1200" dirty="0" err="1"/>
              <a:t>ottenuti</a:t>
            </a:r>
            <a:r>
              <a:rPr lang="de-DE" sz="1200" dirty="0"/>
              <a:t> </a:t>
            </a:r>
            <a:r>
              <a:rPr lang="de-DE" sz="1200" dirty="0" err="1"/>
              <a:t>dalla</a:t>
            </a:r>
            <a:r>
              <a:rPr lang="de-DE" sz="1200" dirty="0"/>
              <a:t> </a:t>
            </a:r>
            <a:r>
              <a:rPr lang="de-DE" sz="1200" dirty="0" err="1"/>
              <a:t>conservazione</a:t>
            </a:r>
            <a:r>
              <a:rPr lang="de-DE" sz="1200" dirty="0"/>
              <a:t>, </a:t>
            </a:r>
            <a:r>
              <a:rPr lang="de-DE" sz="1200" dirty="0" err="1"/>
              <a:t>traformazione</a:t>
            </a:r>
            <a:r>
              <a:rPr lang="de-DE" sz="1200" dirty="0"/>
              <a:t> e </a:t>
            </a:r>
            <a:r>
              <a:rPr lang="de-DE" sz="1200" dirty="0" err="1"/>
              <a:t>confezionamento</a:t>
            </a:r>
            <a:r>
              <a:rPr lang="de-DE" sz="1200" dirty="0"/>
              <a:t> delle </a:t>
            </a:r>
            <a:r>
              <a:rPr lang="de-DE" sz="1200" dirty="0" err="1"/>
              <a:t>materie</a:t>
            </a:r>
            <a:r>
              <a:rPr lang="de-DE" sz="1200" dirty="0"/>
              <a:t> prime e </a:t>
            </a:r>
            <a:r>
              <a:rPr lang="de-DE" sz="1200" dirty="0" err="1"/>
              <a:t>pronti</a:t>
            </a:r>
            <a:r>
              <a:rPr lang="de-DE" sz="1200" dirty="0"/>
              <a:t> </a:t>
            </a:r>
            <a:r>
              <a:rPr lang="de-DE" sz="1200" dirty="0" err="1"/>
              <a:t>il</a:t>
            </a:r>
            <a:r>
              <a:rPr lang="de-DE" sz="1200" dirty="0"/>
              <a:t> </a:t>
            </a:r>
            <a:r>
              <a:rPr lang="de-DE" sz="1200" dirty="0" err="1"/>
              <a:t>commercio</a:t>
            </a:r>
            <a:r>
              <a:rPr lang="de-DE" sz="1200" dirty="0"/>
              <a:t> e </a:t>
            </a:r>
            <a:r>
              <a:rPr lang="de-DE" sz="1200" dirty="0" err="1"/>
              <a:t>il</a:t>
            </a:r>
            <a:r>
              <a:rPr lang="de-DE" sz="1200" dirty="0"/>
              <a:t> </a:t>
            </a:r>
            <a:r>
              <a:rPr lang="de-DE" sz="1200" dirty="0" err="1"/>
              <a:t>consumo</a:t>
            </a:r>
            <a:r>
              <a:rPr lang="de-DE" sz="1200" dirty="0"/>
              <a:t>. </a:t>
            </a:r>
            <a:endParaRPr lang="it-IT" sz="1200" dirty="0"/>
          </a:p>
        </p:txBody>
      </p:sp>
      <p:pic>
        <p:nvPicPr>
          <p:cNvPr id="28" name="Picture 2" descr="http://t0.gstatic.com/images?q=tbn:ANd9GcRqa4Pr6GhXn3UpFbUyi2RqOBz1EDJvBqwMptYC4YUhDFOa7ZKh7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0677" y="2276872"/>
            <a:ext cx="927707" cy="927708"/>
          </a:xfrm>
          <a:prstGeom prst="rect">
            <a:avLst/>
          </a:prstGeom>
          <a:noFill/>
        </p:spPr>
      </p:pic>
      <p:pic>
        <p:nvPicPr>
          <p:cNvPr id="1026" name="Picture 2" descr="http://csimg.choozen.it/srv/IT/29056981pcit419/T/300x300/C/FFFFFF/url/purea-di-mela-sunval-dopo-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031" y="4929252"/>
            <a:ext cx="1236052" cy="123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fao.org/docrep/x0209e/p077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723" y="3335841"/>
            <a:ext cx="1058669" cy="146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Footer Placeholder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1031" name="Slide Number Placeholder 10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033" name="Date Placeholder 10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</p:spTree>
    <p:extLst>
      <p:ext uri="{BB962C8B-B14F-4D97-AF65-F5344CB8AC3E}">
        <p14:creationId xmlns:p14="http://schemas.microsoft.com/office/powerpoint/2010/main" val="4129136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Variabili critiche</a:t>
            </a:r>
          </a:p>
        </p:txBody>
      </p:sp>
      <p:sp>
        <p:nvSpPr>
          <p:cNvPr id="5" name="Left-Right Arrow Callout 4"/>
          <p:cNvSpPr/>
          <p:nvPr/>
        </p:nvSpPr>
        <p:spPr>
          <a:xfrm>
            <a:off x="2915816" y="1904058"/>
            <a:ext cx="3024336" cy="936104"/>
          </a:xfrm>
          <a:prstGeom prst="leftRight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T/°C</a:t>
            </a:r>
          </a:p>
        </p:txBody>
      </p:sp>
      <p:sp>
        <p:nvSpPr>
          <p:cNvPr id="6" name="Left-Right Arrow Callout 5"/>
          <p:cNvSpPr/>
          <p:nvPr/>
        </p:nvSpPr>
        <p:spPr>
          <a:xfrm>
            <a:off x="2915816" y="2912170"/>
            <a:ext cx="3024336" cy="936104"/>
          </a:xfrm>
          <a:prstGeom prst="leftRight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7" name="Left-Right Arrow Callout 6"/>
          <p:cNvSpPr/>
          <p:nvPr/>
        </p:nvSpPr>
        <p:spPr>
          <a:xfrm>
            <a:off x="2915816" y="3920282"/>
            <a:ext cx="3024336" cy="936104"/>
          </a:xfrm>
          <a:prstGeom prst="leftRightArrow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>
                <a:solidFill>
                  <a:schemeClr val="tx1"/>
                </a:solidFill>
              </a:rPr>
              <a:t>Aw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8" name="Left-Right Arrow Callout 7"/>
          <p:cNvSpPr/>
          <p:nvPr/>
        </p:nvSpPr>
        <p:spPr>
          <a:xfrm>
            <a:off x="2915816" y="4928394"/>
            <a:ext cx="3024336" cy="936104"/>
          </a:xfrm>
          <a:prstGeom prst="leftRight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O</a:t>
            </a:r>
            <a:r>
              <a:rPr lang="it-IT" sz="16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2120082"/>
            <a:ext cx="169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20°C &lt; T &lt; 40°C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128" y="3128194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6 &lt; pH &lt; 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4136306"/>
            <a:ext cx="3264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1 &lt; </a:t>
            </a:r>
            <a:r>
              <a:rPr lang="it-IT" sz="1600" dirty="0" err="1"/>
              <a:t>Aw</a:t>
            </a:r>
            <a:r>
              <a:rPr lang="it-IT" sz="1600" dirty="0"/>
              <a:t> &lt; 0.92*</a:t>
            </a:r>
          </a:p>
          <a:p>
            <a:r>
              <a:rPr lang="it-IT" sz="1600" dirty="0" err="1"/>
              <a:t>*eccetto</a:t>
            </a:r>
            <a:r>
              <a:rPr lang="it-IT" sz="1600" dirty="0"/>
              <a:t> per </a:t>
            </a:r>
            <a:r>
              <a:rPr lang="it-IT" sz="1600" dirty="0" err="1"/>
              <a:t>alofili</a:t>
            </a:r>
            <a:r>
              <a:rPr lang="it-IT" sz="1600" dirty="0"/>
              <a:t>, muffe, </a:t>
            </a:r>
            <a:r>
              <a:rPr lang="it-IT" sz="1600" dirty="0" err="1"/>
              <a:t>lieviti…</a:t>
            </a:r>
            <a:endParaRPr lang="it-IT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2360" y="5084604"/>
            <a:ext cx="2432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Assenza O2 per anaerobi</a:t>
            </a:r>
          </a:p>
          <a:p>
            <a:r>
              <a:rPr lang="it-IT" sz="1600" dirty="0"/>
              <a:t>Presenza O2 per aerobi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38233" y="2120082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T &gt; 65°C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00192" y="3128194"/>
            <a:ext cx="1688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pH acidi o basici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38233" y="4136306"/>
            <a:ext cx="1002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/>
              <a:t>Aw</a:t>
            </a:r>
            <a:r>
              <a:rPr lang="it-IT" sz="1600" dirty="0"/>
              <a:t> &lt; 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1041" y="5250686"/>
            <a:ext cx="2148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Atmosfera modificata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9552" y="1183978"/>
            <a:ext cx="2781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0070C0"/>
                </a:solidFill>
              </a:rPr>
              <a:t>Condizioni favorevoli </a:t>
            </a:r>
            <a:br>
              <a:rPr lang="it-IT" sz="1600" b="1" dirty="0">
                <a:solidFill>
                  <a:srgbClr val="0070C0"/>
                </a:solidFill>
              </a:rPr>
            </a:br>
            <a:r>
              <a:rPr lang="it-IT" sz="1600" b="1" dirty="0">
                <a:solidFill>
                  <a:srgbClr val="0070C0"/>
                </a:solidFill>
              </a:rPr>
              <a:t>per la crescita microbica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52427" y="1052736"/>
            <a:ext cx="2502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chemeClr val="accent1"/>
                </a:solidFill>
              </a:rPr>
              <a:t>Condizioni favorevoli </a:t>
            </a:r>
            <a:br>
              <a:rPr lang="it-IT" sz="1600" b="1" dirty="0">
                <a:solidFill>
                  <a:schemeClr val="accent1"/>
                </a:solidFill>
              </a:rPr>
            </a:br>
            <a:r>
              <a:rPr lang="it-IT" sz="1600" b="1" dirty="0">
                <a:solidFill>
                  <a:schemeClr val="accent1"/>
                </a:solidFill>
              </a:rPr>
              <a:t>per la conservazione </a:t>
            </a:r>
            <a:br>
              <a:rPr lang="it-IT" sz="1600" b="1" dirty="0">
                <a:solidFill>
                  <a:schemeClr val="accent1"/>
                </a:solidFill>
              </a:rPr>
            </a:br>
            <a:r>
              <a:rPr lang="it-IT" sz="1600" b="1" dirty="0">
                <a:solidFill>
                  <a:schemeClr val="accent1"/>
                </a:solidFill>
              </a:rPr>
              <a:t>dell’alimento</a:t>
            </a:r>
          </a:p>
        </p:txBody>
      </p:sp>
    </p:spTree>
    <p:extLst>
      <p:ext uri="{BB962C8B-B14F-4D97-AF65-F5344CB8AC3E}">
        <p14:creationId xmlns:p14="http://schemas.microsoft.com/office/powerpoint/2010/main" val="97151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PROCESSO ALIMENTARE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849694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400" dirty="0" err="1"/>
              <a:t>L’insieme</a:t>
            </a:r>
            <a:r>
              <a:rPr lang="de-DE" sz="1400" dirty="0"/>
              <a:t> delle </a:t>
            </a:r>
            <a:r>
              <a:rPr lang="de-DE" sz="1400" dirty="0" err="1"/>
              <a:t>operazioni</a:t>
            </a:r>
            <a:r>
              <a:rPr lang="de-DE" sz="1400" dirty="0"/>
              <a:t>, </a:t>
            </a:r>
            <a:r>
              <a:rPr lang="de-DE" sz="1400" dirty="0" err="1"/>
              <a:t>attività</a:t>
            </a:r>
            <a:r>
              <a:rPr lang="de-DE" sz="1400" dirty="0"/>
              <a:t>, </a:t>
            </a:r>
            <a:r>
              <a:rPr lang="de-DE" sz="1400" dirty="0" err="1"/>
              <a:t>controlli</a:t>
            </a:r>
            <a:r>
              <a:rPr lang="de-DE" sz="1400" dirty="0"/>
              <a:t> </a:t>
            </a:r>
            <a:r>
              <a:rPr lang="de-DE" sz="1400" dirty="0" err="1"/>
              <a:t>che</a:t>
            </a:r>
            <a:r>
              <a:rPr lang="de-DE" sz="1400" dirty="0"/>
              <a:t> </a:t>
            </a:r>
            <a:r>
              <a:rPr lang="de-DE" sz="1400" dirty="0" err="1"/>
              <a:t>vengono</a:t>
            </a:r>
            <a:r>
              <a:rPr lang="de-DE" sz="1400" dirty="0"/>
              <a:t> </a:t>
            </a:r>
            <a:r>
              <a:rPr lang="de-DE" sz="1400" dirty="0" err="1"/>
              <a:t>messi</a:t>
            </a:r>
            <a:r>
              <a:rPr lang="de-DE" sz="1400" dirty="0"/>
              <a:t> in </a:t>
            </a:r>
            <a:r>
              <a:rPr lang="de-DE" sz="1400" dirty="0" err="1"/>
              <a:t>atto</a:t>
            </a:r>
            <a:r>
              <a:rPr lang="de-DE" sz="1400" dirty="0"/>
              <a:t> per </a:t>
            </a:r>
            <a:r>
              <a:rPr lang="de-DE" sz="1400" dirty="0" err="1"/>
              <a:t>trasformare</a:t>
            </a:r>
            <a:r>
              <a:rPr lang="de-DE" sz="1400" dirty="0"/>
              <a:t> </a:t>
            </a:r>
            <a:r>
              <a:rPr lang="de-DE" sz="1400" dirty="0" err="1"/>
              <a:t>un</a:t>
            </a:r>
            <a:r>
              <a:rPr lang="de-DE" sz="1400" dirty="0"/>
              <a:t> </a:t>
            </a:r>
            <a:r>
              <a:rPr lang="de-DE" sz="1400" dirty="0" err="1"/>
              <a:t>input</a:t>
            </a:r>
            <a:r>
              <a:rPr lang="de-DE" sz="1400" dirty="0"/>
              <a:t> in </a:t>
            </a:r>
            <a:r>
              <a:rPr lang="de-DE" sz="1400" dirty="0" err="1"/>
              <a:t>un</a:t>
            </a:r>
            <a:r>
              <a:rPr lang="de-DE" sz="1400" dirty="0"/>
              <a:t> </a:t>
            </a:r>
            <a:r>
              <a:rPr lang="de-DE" sz="1400" dirty="0" err="1"/>
              <a:t>output</a:t>
            </a:r>
            <a:r>
              <a:rPr lang="de-DE" sz="1400" dirty="0"/>
              <a:t>, </a:t>
            </a:r>
            <a:r>
              <a:rPr lang="de-DE" sz="1400" dirty="0" err="1"/>
              <a:t>cioè</a:t>
            </a:r>
            <a:r>
              <a:rPr lang="de-DE" sz="1400" dirty="0"/>
              <a:t> le </a:t>
            </a:r>
            <a:r>
              <a:rPr lang="de-DE" sz="1400" dirty="0" err="1"/>
              <a:t>materie</a:t>
            </a:r>
            <a:r>
              <a:rPr lang="de-DE" sz="1400" dirty="0"/>
              <a:t> prime in </a:t>
            </a:r>
            <a:r>
              <a:rPr lang="de-DE" sz="1400" dirty="0" err="1"/>
              <a:t>prodotti</a:t>
            </a:r>
            <a:r>
              <a:rPr lang="de-DE" sz="1400" dirty="0"/>
              <a:t> </a:t>
            </a:r>
            <a:r>
              <a:rPr lang="de-DE" sz="1400" dirty="0" err="1"/>
              <a:t>finiti</a:t>
            </a:r>
            <a:r>
              <a:rPr lang="de-DE" sz="1400" dirty="0"/>
              <a:t>.</a:t>
            </a:r>
            <a:endParaRPr lang="it-IT" sz="1400" dirty="0"/>
          </a:p>
        </p:txBody>
      </p:sp>
      <p:sp>
        <p:nvSpPr>
          <p:cNvPr id="4" name="Rectangle 3"/>
          <p:cNvSpPr/>
          <p:nvPr/>
        </p:nvSpPr>
        <p:spPr>
          <a:xfrm>
            <a:off x="3138486" y="3757682"/>
            <a:ext cx="27363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PROCESSO</a:t>
            </a:r>
            <a:endParaRPr lang="it-IT" dirty="0"/>
          </a:p>
        </p:txBody>
      </p:sp>
      <p:sp>
        <p:nvSpPr>
          <p:cNvPr id="5" name="Right Arrow 4"/>
          <p:cNvSpPr/>
          <p:nvPr/>
        </p:nvSpPr>
        <p:spPr>
          <a:xfrm>
            <a:off x="6097534" y="3937702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ight Arrow 5"/>
          <p:cNvSpPr/>
          <p:nvPr/>
        </p:nvSpPr>
        <p:spPr>
          <a:xfrm>
            <a:off x="2123654" y="3937702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extBox 6"/>
          <p:cNvSpPr txBox="1"/>
          <p:nvPr/>
        </p:nvSpPr>
        <p:spPr>
          <a:xfrm>
            <a:off x="991687" y="3897052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INPUT</a:t>
            </a:r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7112367" y="3897052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OUTPUT</a:t>
            </a:r>
            <a:endParaRPr lang="it-IT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493578" y="3212976"/>
            <a:ext cx="0" cy="792088"/>
          </a:xfrm>
          <a:prstGeom prst="straightConnector1">
            <a:avLst/>
          </a:prstGeom>
          <a:ln w="38100">
            <a:solidFill>
              <a:schemeClr val="tx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4" idx="2"/>
          </p:cNvCxnSpPr>
          <p:nvPr/>
        </p:nvCxnSpPr>
        <p:spPr>
          <a:xfrm>
            <a:off x="2422174" y="3284984"/>
            <a:ext cx="0" cy="720080"/>
          </a:xfrm>
          <a:prstGeom prst="straightConnector1">
            <a:avLst/>
          </a:prstGeom>
          <a:ln w="38100">
            <a:solidFill>
              <a:schemeClr val="tx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28902" y="2915652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freedback</a:t>
            </a:r>
            <a:endParaRPr lang="it-IT" dirty="0"/>
          </a:p>
        </p:txBody>
      </p:sp>
      <p:sp>
        <p:nvSpPr>
          <p:cNvPr id="15" name="TextBox 14"/>
          <p:cNvSpPr txBox="1"/>
          <p:nvPr/>
        </p:nvSpPr>
        <p:spPr>
          <a:xfrm>
            <a:off x="6003393" y="292494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verifica</a:t>
            </a:r>
            <a:endParaRPr lang="it-IT" dirty="0"/>
          </a:p>
        </p:txBody>
      </p:sp>
      <p:sp>
        <p:nvSpPr>
          <p:cNvPr id="16" name="Rectangle 15"/>
          <p:cNvSpPr/>
          <p:nvPr/>
        </p:nvSpPr>
        <p:spPr>
          <a:xfrm>
            <a:off x="3701110" y="2348880"/>
            <a:ext cx="1728192" cy="36004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CONTROLLO</a:t>
            </a:r>
            <a:endParaRPr lang="it-IT" dirty="0"/>
          </a:p>
        </p:txBody>
      </p:sp>
      <p:cxnSp>
        <p:nvCxnSpPr>
          <p:cNvPr id="18" name="Elbow Connector 17"/>
          <p:cNvCxnSpPr>
            <a:stCxn id="15" idx="0"/>
            <a:endCxn id="16" idx="3"/>
          </p:cNvCxnSpPr>
          <p:nvPr/>
        </p:nvCxnSpPr>
        <p:spPr>
          <a:xfrm rot="16200000" flipV="1">
            <a:off x="5752845" y="2205357"/>
            <a:ext cx="396044" cy="1043130"/>
          </a:xfrm>
          <a:prstGeom prst="bentConnector2">
            <a:avLst/>
          </a:prstGeom>
          <a:ln w="38100">
            <a:solidFill>
              <a:schemeClr val="tx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6" idx="1"/>
            <a:endCxn id="14" idx="0"/>
          </p:cNvCxnSpPr>
          <p:nvPr/>
        </p:nvCxnSpPr>
        <p:spPr>
          <a:xfrm rot="10800000" flipV="1">
            <a:off x="2422174" y="2528900"/>
            <a:ext cx="1278936" cy="386752"/>
          </a:xfrm>
          <a:prstGeom prst="bentConnector2">
            <a:avLst/>
          </a:prstGeom>
          <a:ln w="38100">
            <a:solidFill>
              <a:schemeClr val="tx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1520" y="4653136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Le </a:t>
            </a:r>
            <a:r>
              <a:rPr lang="de-DE" sz="1600" dirty="0" err="1"/>
              <a:t>caratteristiche</a:t>
            </a:r>
            <a:r>
              <a:rPr lang="de-DE" sz="1600" dirty="0"/>
              <a:t> </a:t>
            </a:r>
            <a:r>
              <a:rPr lang="de-DE" sz="1600" dirty="0" err="1"/>
              <a:t>dell’output</a:t>
            </a:r>
            <a:r>
              <a:rPr lang="de-DE" sz="1600" dirty="0"/>
              <a:t> </a:t>
            </a:r>
            <a:r>
              <a:rPr lang="de-DE" sz="1600" dirty="0" err="1"/>
              <a:t>devono</a:t>
            </a:r>
            <a:r>
              <a:rPr lang="de-DE" sz="1600" dirty="0"/>
              <a:t> </a:t>
            </a:r>
            <a:r>
              <a:rPr lang="de-DE" sz="1600" dirty="0" err="1"/>
              <a:t>corrispondere</a:t>
            </a:r>
            <a:r>
              <a:rPr lang="de-DE" sz="1600" dirty="0"/>
              <a:t> </a:t>
            </a:r>
            <a:r>
              <a:rPr lang="de-DE" sz="1600" dirty="0" err="1"/>
              <a:t>entro</a:t>
            </a:r>
            <a:r>
              <a:rPr lang="de-DE" sz="1600" dirty="0"/>
              <a:t> i </a:t>
            </a:r>
            <a:r>
              <a:rPr lang="de-DE" sz="1600" dirty="0" err="1"/>
              <a:t>limiti</a:t>
            </a:r>
            <a:r>
              <a:rPr lang="de-DE" sz="1600" dirty="0"/>
              <a:t> delle </a:t>
            </a:r>
            <a:r>
              <a:rPr lang="de-DE" sz="1600" dirty="0" err="1"/>
              <a:t>specifiche</a:t>
            </a:r>
            <a:r>
              <a:rPr lang="de-DE" sz="1600" dirty="0"/>
              <a:t> </a:t>
            </a:r>
            <a:r>
              <a:rPr lang="de-DE" sz="1600" dirty="0" err="1"/>
              <a:t>prestabilite</a:t>
            </a:r>
            <a:r>
              <a:rPr lang="de-DE" sz="1600" dirty="0"/>
              <a:t>. Se non </a:t>
            </a:r>
            <a:r>
              <a:rPr lang="de-DE" sz="1600" dirty="0" err="1"/>
              <a:t>lo</a:t>
            </a:r>
            <a:r>
              <a:rPr lang="de-DE" sz="1600" dirty="0"/>
              <a:t> </a:t>
            </a:r>
            <a:r>
              <a:rPr lang="de-DE" sz="1600" dirty="0" err="1"/>
              <a:t>sono</a:t>
            </a:r>
            <a:r>
              <a:rPr lang="de-DE" sz="1600" dirty="0"/>
              <a:t>, </a:t>
            </a:r>
            <a:r>
              <a:rPr lang="de-DE" sz="1600" dirty="0" err="1"/>
              <a:t>occorre</a:t>
            </a:r>
            <a:r>
              <a:rPr lang="de-DE" sz="1600" dirty="0"/>
              <a:t> </a:t>
            </a:r>
            <a:r>
              <a:rPr lang="de-DE" sz="1600" dirty="0" err="1"/>
              <a:t>intervenire</a:t>
            </a:r>
            <a:r>
              <a:rPr lang="de-DE" sz="1600" dirty="0"/>
              <a:t> a </a:t>
            </a:r>
            <a:r>
              <a:rPr lang="de-DE" sz="1600" dirty="0" err="1"/>
              <a:t>ritroso</a:t>
            </a:r>
            <a:r>
              <a:rPr lang="de-DE" sz="1600" dirty="0"/>
              <a:t> sul </a:t>
            </a:r>
            <a:r>
              <a:rPr lang="de-DE" sz="1600" dirty="0" err="1"/>
              <a:t>processo</a:t>
            </a:r>
            <a:r>
              <a:rPr lang="de-DE" sz="1600" dirty="0"/>
              <a:t>, </a:t>
            </a:r>
            <a:r>
              <a:rPr lang="de-DE" sz="1600" dirty="0" err="1"/>
              <a:t>sulle</a:t>
            </a:r>
            <a:r>
              <a:rPr lang="de-DE" sz="1600" dirty="0"/>
              <a:t> </a:t>
            </a:r>
            <a:r>
              <a:rPr lang="de-DE" sz="1600" dirty="0" err="1"/>
              <a:t>materie</a:t>
            </a:r>
            <a:r>
              <a:rPr lang="de-DE" sz="1600" dirty="0"/>
              <a:t> prime, sui </a:t>
            </a:r>
            <a:r>
              <a:rPr lang="de-DE" sz="1600" dirty="0" err="1"/>
              <a:t>fornitori</a:t>
            </a:r>
            <a:r>
              <a:rPr lang="de-DE" sz="1600" dirty="0"/>
              <a:t>, </a:t>
            </a:r>
            <a:r>
              <a:rPr lang="de-DE" sz="1600" dirty="0" err="1"/>
              <a:t>ecc</a:t>
            </a:r>
            <a:r>
              <a:rPr lang="de-DE" sz="1600" dirty="0"/>
              <a:t>., </a:t>
            </a:r>
            <a:r>
              <a:rPr lang="de-DE" sz="1600" dirty="0" err="1"/>
              <a:t>finchè</a:t>
            </a:r>
            <a:r>
              <a:rPr lang="de-DE" sz="1600" dirty="0"/>
              <a:t> la non </a:t>
            </a:r>
            <a:r>
              <a:rPr lang="de-DE" sz="1600" dirty="0" err="1"/>
              <a:t>conformità</a:t>
            </a:r>
            <a:r>
              <a:rPr lang="de-DE" sz="1600" dirty="0"/>
              <a:t> è </a:t>
            </a:r>
            <a:r>
              <a:rPr lang="de-DE" sz="1600" dirty="0" err="1"/>
              <a:t>stata</a:t>
            </a:r>
            <a:r>
              <a:rPr lang="de-DE" sz="1600" dirty="0"/>
              <a:t> </a:t>
            </a:r>
            <a:r>
              <a:rPr lang="de-DE" sz="1600" dirty="0" err="1"/>
              <a:t>risolta</a:t>
            </a:r>
            <a:r>
              <a:rPr lang="de-DE" sz="1600" dirty="0"/>
              <a:t>.  </a:t>
            </a:r>
          </a:p>
          <a:p>
            <a:r>
              <a:rPr lang="de-DE" sz="1600" dirty="0" err="1"/>
              <a:t>Pertanto</a:t>
            </a:r>
            <a:r>
              <a:rPr lang="de-DE" sz="1600" dirty="0"/>
              <a:t> </a:t>
            </a:r>
            <a:r>
              <a:rPr lang="de-DE" sz="1600" dirty="0" err="1"/>
              <a:t>ogni</a:t>
            </a:r>
            <a:r>
              <a:rPr lang="de-DE" sz="1600" dirty="0"/>
              <a:t> </a:t>
            </a:r>
            <a:r>
              <a:rPr lang="de-DE" sz="1600" dirty="0" err="1"/>
              <a:t>processo</a:t>
            </a:r>
            <a:r>
              <a:rPr lang="de-DE" sz="1600" dirty="0"/>
              <a:t> </a:t>
            </a:r>
            <a:r>
              <a:rPr lang="de-DE" sz="1600" dirty="0" err="1"/>
              <a:t>devono</a:t>
            </a:r>
            <a:r>
              <a:rPr lang="de-DE" sz="1600" dirty="0"/>
              <a:t> </a:t>
            </a:r>
            <a:r>
              <a:rPr lang="de-DE" sz="1600" dirty="0" err="1"/>
              <a:t>essere</a:t>
            </a:r>
            <a:r>
              <a:rPr lang="de-DE" sz="1600" dirty="0"/>
              <a:t> </a:t>
            </a:r>
            <a:r>
              <a:rPr lang="de-DE" sz="1600" dirty="0" err="1"/>
              <a:t>progettati</a:t>
            </a:r>
            <a:r>
              <a:rPr lang="de-DE" sz="1600" dirty="0"/>
              <a:t> </a:t>
            </a:r>
            <a:r>
              <a:rPr lang="de-DE" sz="1600" dirty="0" err="1"/>
              <a:t>con</a:t>
            </a:r>
            <a:r>
              <a:rPr lang="de-DE" sz="1600" dirty="0"/>
              <a:t> </a:t>
            </a:r>
            <a:r>
              <a:rPr lang="de-DE" sz="1600" dirty="0" err="1"/>
              <a:t>un</a:t>
            </a:r>
            <a:r>
              <a:rPr lang="de-DE" sz="1600" dirty="0"/>
              <a:t> </a:t>
            </a:r>
            <a:r>
              <a:rPr lang="de-DE" sz="1600" dirty="0" err="1"/>
              <a:t>sistema</a:t>
            </a:r>
            <a:r>
              <a:rPr lang="de-DE" sz="1600" dirty="0"/>
              <a:t> di </a:t>
            </a:r>
            <a:r>
              <a:rPr lang="de-DE" sz="1600" dirty="0" err="1"/>
              <a:t>controllo</a:t>
            </a:r>
            <a:r>
              <a:rPr lang="de-DE" sz="1600" dirty="0"/>
              <a:t> a </a:t>
            </a:r>
            <a:r>
              <a:rPr lang="de-DE" sz="1600" dirty="0" err="1"/>
              <a:t>feedback</a:t>
            </a:r>
            <a:r>
              <a:rPr lang="de-DE" sz="1600" dirty="0"/>
              <a:t>, la </a:t>
            </a:r>
            <a:r>
              <a:rPr lang="de-DE" sz="1600" dirty="0" err="1"/>
              <a:t>cui</a:t>
            </a:r>
            <a:r>
              <a:rPr lang="de-DE" sz="1600" dirty="0"/>
              <a:t> </a:t>
            </a:r>
            <a:r>
              <a:rPr lang="de-DE" sz="1600" dirty="0" err="1"/>
              <a:t>frequenza</a:t>
            </a:r>
            <a:r>
              <a:rPr lang="de-DE" sz="1600" dirty="0"/>
              <a:t>, </a:t>
            </a:r>
            <a:r>
              <a:rPr lang="de-DE" sz="1600" dirty="0" err="1"/>
              <a:t>automazione</a:t>
            </a:r>
            <a:r>
              <a:rPr lang="de-DE" sz="1600" dirty="0"/>
              <a:t> e </a:t>
            </a:r>
            <a:r>
              <a:rPr lang="de-DE" sz="1600" dirty="0" err="1"/>
              <a:t>documentazione</a:t>
            </a:r>
            <a:r>
              <a:rPr lang="de-DE" sz="1600" dirty="0"/>
              <a:t> </a:t>
            </a:r>
            <a:r>
              <a:rPr lang="de-DE" sz="1600" dirty="0" err="1"/>
              <a:t>deve</a:t>
            </a:r>
            <a:r>
              <a:rPr lang="de-DE" sz="1600" dirty="0"/>
              <a:t> </a:t>
            </a:r>
            <a:r>
              <a:rPr lang="de-DE" sz="1600" dirty="0" err="1"/>
              <a:t>essere</a:t>
            </a:r>
            <a:r>
              <a:rPr lang="de-DE" sz="1600" dirty="0"/>
              <a:t> </a:t>
            </a:r>
            <a:r>
              <a:rPr lang="de-DE" sz="1600" dirty="0" err="1"/>
              <a:t>ponderata</a:t>
            </a:r>
            <a:r>
              <a:rPr lang="de-DE" sz="1600" dirty="0"/>
              <a:t> </a:t>
            </a:r>
            <a:r>
              <a:rPr lang="de-DE" sz="1600" dirty="0" err="1"/>
              <a:t>rispetto</a:t>
            </a:r>
            <a:r>
              <a:rPr lang="de-DE" sz="1600" dirty="0"/>
              <a:t> alla </a:t>
            </a:r>
            <a:r>
              <a:rPr lang="de-DE" sz="1600" dirty="0" err="1"/>
              <a:t>sua</a:t>
            </a:r>
            <a:r>
              <a:rPr lang="de-DE" sz="1600" dirty="0"/>
              <a:t> </a:t>
            </a:r>
            <a:r>
              <a:rPr lang="de-DE" sz="1600" dirty="0" err="1"/>
              <a:t>criticità</a:t>
            </a:r>
            <a:r>
              <a:rPr lang="de-DE" sz="1600" dirty="0"/>
              <a:t>. </a:t>
            </a:r>
            <a:endParaRPr lang="it-IT" sz="1600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Free University of Bolzano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2012-13</a:t>
            </a:r>
          </a:p>
        </p:txBody>
      </p:sp>
    </p:spTree>
    <p:extLst>
      <p:ext uri="{BB962C8B-B14F-4D97-AF65-F5344CB8AC3E}">
        <p14:creationId xmlns:p14="http://schemas.microsoft.com/office/powerpoint/2010/main" val="281122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267300" y="260648"/>
            <a:ext cx="8534400" cy="758825"/>
          </a:xfrm>
        </p:spPr>
        <p:txBody>
          <a:bodyPr/>
          <a:lstStyle/>
          <a:p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3876675" y="2171700"/>
            <a:ext cx="5267325" cy="3344863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>
                <a:solidFill>
                  <a:srgbClr val="C00000"/>
                </a:solidFill>
              </a:rPr>
              <a:t>Grado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dirty="0"/>
              <a:t>in cui un insieme di </a:t>
            </a:r>
            <a:br>
              <a:rPr lang="it-IT" dirty="0"/>
            </a:br>
            <a:r>
              <a:rPr lang="it-IT" b="1" dirty="0">
                <a:solidFill>
                  <a:srgbClr val="0070C0"/>
                </a:solidFill>
              </a:rPr>
              <a:t>caratteristiche intrinseche </a:t>
            </a:r>
            <a:br>
              <a:rPr lang="it-IT" dirty="0"/>
            </a:br>
            <a:r>
              <a:rPr lang="it-IT" dirty="0"/>
              <a:t>soddisfa ai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requisiti</a:t>
            </a:r>
          </a:p>
        </p:txBody>
      </p:sp>
      <p:pic>
        <p:nvPicPr>
          <p:cNvPr id="17" name="Picture 16" descr="http://www.impactlab.com/wp-content/uploads/2009/04/strawberr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3429000" cy="3429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479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La qualità è misurabile</a:t>
            </a:r>
          </a:p>
        </p:txBody>
      </p:sp>
      <p:pic>
        <p:nvPicPr>
          <p:cNvPr id="25608" name="Picture 8" descr="http://hcgdietjourney.com/wp-content/uploads/2010/10/strawberry-measure.png"/>
          <p:cNvPicPr>
            <a:picLocks noChangeAspect="1" noChangeArrowheads="1"/>
          </p:cNvPicPr>
          <p:nvPr/>
        </p:nvPicPr>
        <p:blipFill>
          <a:blip r:embed="rId2" cstate="print"/>
          <a:srcRect l="4413"/>
          <a:stretch>
            <a:fillRect/>
          </a:stretch>
        </p:blipFill>
        <p:spPr bwMode="auto">
          <a:xfrm>
            <a:off x="1619672" y="1714424"/>
            <a:ext cx="6120680" cy="43788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957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La qualità è variabile</a:t>
            </a:r>
          </a:p>
        </p:txBody>
      </p:sp>
      <p:pic>
        <p:nvPicPr>
          <p:cNvPr id="29700" name="Picture 4" descr="http://gardening.savvy-cafe.com/wp-content/uploads/2007/06/strawberry_harv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3744416" cy="4680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53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La qualità è controllabile</a:t>
            </a:r>
          </a:p>
        </p:txBody>
      </p:sp>
      <p:pic>
        <p:nvPicPr>
          <p:cNvPr id="28674" name="Picture 2" descr="http://www.jumpthecurve.net/images/uploads/strawberry_4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8599" y="1899642"/>
            <a:ext cx="4619625" cy="3257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133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La qualità è verificabile</a:t>
            </a:r>
          </a:p>
        </p:txBody>
      </p:sp>
      <p:pic>
        <p:nvPicPr>
          <p:cNvPr id="6" name="Picture 2" descr="http://www.gearfuse.com/wp-content/uploads/2011/01/strawberry_science_001-e129505039526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66" y="1762572"/>
            <a:ext cx="8149390" cy="42587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0648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1143</Words>
  <Application>Microsoft Office PowerPoint</Application>
  <PresentationFormat>On-screen Show (4:3)</PresentationFormat>
  <Paragraphs>323</Paragraphs>
  <Slides>30</Slides>
  <Notes>7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Georgia</vt:lpstr>
      <vt:lpstr>Helvetica</vt:lpstr>
      <vt:lpstr>Times New Roman</vt:lpstr>
      <vt:lpstr>Wingdings</vt:lpstr>
      <vt:lpstr>Wingdings 2</vt:lpstr>
      <vt:lpstr>Civic</vt:lpstr>
      <vt:lpstr>Equazione</vt:lpstr>
      <vt:lpstr>TECNOLOGIE ALIMENTARI</vt:lpstr>
      <vt:lpstr>TERMINI FONDAMENTALI</vt:lpstr>
      <vt:lpstr>TECNOLOGIA ALIMENTARE</vt:lpstr>
      <vt:lpstr>PROCESSO ALIMENTARE</vt:lpstr>
      <vt:lpstr>Qualità</vt:lpstr>
      <vt:lpstr>La qualità è misurabile</vt:lpstr>
      <vt:lpstr>La qualità è variabile</vt:lpstr>
      <vt:lpstr>La qualità è controllabile</vt:lpstr>
      <vt:lpstr>La qualità è verificabile</vt:lpstr>
      <vt:lpstr>PowerPoint Presentation</vt:lpstr>
      <vt:lpstr>PowerPoint Presentation</vt:lpstr>
      <vt:lpstr>PROCESSO ALIMENTARE</vt:lpstr>
      <vt:lpstr>DANNO TECNOLOGICO</vt:lpstr>
      <vt:lpstr>OBIETTIVI DELLE TECNOLOGIE</vt:lpstr>
      <vt:lpstr>OPERAZIONI ALIMENTARI</vt:lpstr>
      <vt:lpstr>DIAGRAMMA DI FLUSSO</vt:lpstr>
      <vt:lpstr>SCHEDA DI PRODUZIONE DEL SALAME</vt:lpstr>
      <vt:lpstr>La misura della Qualità</vt:lpstr>
      <vt:lpstr>PowerPoint Presentation</vt:lpstr>
      <vt:lpstr>PowerPoint Presentation</vt:lpstr>
      <vt:lpstr>PowerPoint Presentation</vt:lpstr>
      <vt:lpstr>PowerPoint Presentation</vt:lpstr>
      <vt:lpstr>I modelli cinetici</vt:lpstr>
      <vt:lpstr>Domande</vt:lpstr>
      <vt:lpstr>Domande</vt:lpstr>
      <vt:lpstr>Domande</vt:lpstr>
      <vt:lpstr>Domande</vt:lpstr>
      <vt:lpstr>Domande</vt:lpstr>
      <vt:lpstr>Domande</vt:lpstr>
      <vt:lpstr>Variabili critiche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TECNOLOGIE ALIMENTARI</dc:title>
  <dc:creator>MScampicchio</dc:creator>
  <cp:lastModifiedBy>Scampicchio Matteo Mario</cp:lastModifiedBy>
  <cp:revision>32</cp:revision>
  <dcterms:created xsi:type="dcterms:W3CDTF">2012-09-09T14:39:04Z</dcterms:created>
  <dcterms:modified xsi:type="dcterms:W3CDTF">2018-10-09T04:24:21Z</dcterms:modified>
</cp:coreProperties>
</file>