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97" r:id="rId2"/>
    <p:sldId id="1438" r:id="rId3"/>
    <p:sldId id="1202" r:id="rId4"/>
    <p:sldId id="275" r:id="rId5"/>
    <p:sldId id="299" r:id="rId6"/>
    <p:sldId id="300" r:id="rId7"/>
    <p:sldId id="1205" r:id="rId8"/>
    <p:sldId id="761" r:id="rId9"/>
    <p:sldId id="1248" r:id="rId10"/>
    <p:sldId id="1245" r:id="rId11"/>
    <p:sldId id="1247" r:id="rId12"/>
    <p:sldId id="1225" r:id="rId13"/>
    <p:sldId id="1251" r:id="rId14"/>
    <p:sldId id="1252" r:id="rId15"/>
    <p:sldId id="1151" r:id="rId16"/>
    <p:sldId id="1152" r:id="rId17"/>
    <p:sldId id="1690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7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ampicchio Matteo Mario" userId="733283f1-e167-480b-a06b-8800b49cebcf" providerId="ADAL" clId="{888AED1E-087D-464E-960A-F83B21A2CE43}"/>
    <pc:docChg chg="custSel delSld modSld delMainMaster">
      <pc:chgData name="Scampicchio Matteo Mario" userId="733283f1-e167-480b-a06b-8800b49cebcf" providerId="ADAL" clId="{888AED1E-087D-464E-960A-F83B21A2CE43}" dt="2018-10-08T03:47:11.254" v="219" actId="114"/>
      <pc:docMkLst>
        <pc:docMk/>
      </pc:docMkLst>
      <pc:sldChg chg="del">
        <pc:chgData name="Scampicchio Matteo Mario" userId="733283f1-e167-480b-a06b-8800b49cebcf" providerId="ADAL" clId="{888AED1E-087D-464E-960A-F83B21A2CE43}" dt="2018-10-08T03:31:55.571" v="0" actId="2696"/>
        <pc:sldMkLst>
          <pc:docMk/>
          <pc:sldMk cId="901567084" sldId="256"/>
        </pc:sldMkLst>
      </pc:sldChg>
      <pc:sldChg chg="modSp">
        <pc:chgData name="Scampicchio Matteo Mario" userId="733283f1-e167-480b-a06b-8800b49cebcf" providerId="ADAL" clId="{888AED1E-087D-464E-960A-F83B21A2CE43}" dt="2018-10-08T03:45:44.283" v="137" actId="20577"/>
        <pc:sldMkLst>
          <pc:docMk/>
          <pc:sldMk cId="3122519018" sldId="761"/>
        </pc:sldMkLst>
        <pc:spChg chg="mod">
          <ac:chgData name="Scampicchio Matteo Mario" userId="733283f1-e167-480b-a06b-8800b49cebcf" providerId="ADAL" clId="{888AED1E-087D-464E-960A-F83B21A2CE43}" dt="2018-10-08T03:45:44.283" v="137" actId="20577"/>
          <ac:spMkLst>
            <pc:docMk/>
            <pc:sldMk cId="3122519018" sldId="761"/>
            <ac:spMk id="6" creationId="{00000000-0000-0000-0000-000000000000}"/>
          </ac:spMkLst>
        </pc:spChg>
        <pc:spChg chg="mod">
          <ac:chgData name="Scampicchio Matteo Mario" userId="733283f1-e167-480b-a06b-8800b49cebcf" providerId="ADAL" clId="{888AED1E-087D-464E-960A-F83B21A2CE43}" dt="2018-10-08T03:43:25.745" v="90" actId="20577"/>
          <ac:spMkLst>
            <pc:docMk/>
            <pc:sldMk cId="3122519018" sldId="761"/>
            <ac:spMk id="9" creationId="{00000000-0000-0000-0000-000000000000}"/>
          </ac:spMkLst>
        </pc:spChg>
      </pc:sldChg>
      <pc:sldChg chg="modSp">
        <pc:chgData name="Scampicchio Matteo Mario" userId="733283f1-e167-480b-a06b-8800b49cebcf" providerId="ADAL" clId="{888AED1E-087D-464E-960A-F83B21A2CE43}" dt="2018-10-08T03:43:32.526" v="92" actId="20577"/>
        <pc:sldMkLst>
          <pc:docMk/>
          <pc:sldMk cId="990122833" sldId="1202"/>
        </pc:sldMkLst>
        <pc:spChg chg="mod">
          <ac:chgData name="Scampicchio Matteo Mario" userId="733283f1-e167-480b-a06b-8800b49cebcf" providerId="ADAL" clId="{888AED1E-087D-464E-960A-F83B21A2CE43}" dt="2018-10-08T03:43:32.526" v="92" actId="20577"/>
          <ac:spMkLst>
            <pc:docMk/>
            <pc:sldMk cId="990122833" sldId="1202"/>
            <ac:spMk id="6" creationId="{00000000-0000-0000-0000-000000000000}"/>
          </ac:spMkLst>
        </pc:spChg>
      </pc:sldChg>
      <pc:sldChg chg="addSp modSp">
        <pc:chgData name="Scampicchio Matteo Mario" userId="733283f1-e167-480b-a06b-8800b49cebcf" providerId="ADAL" clId="{888AED1E-087D-464E-960A-F83B21A2CE43}" dt="2018-10-08T03:47:11.254" v="219" actId="114"/>
        <pc:sldMkLst>
          <pc:docMk/>
          <pc:sldMk cId="1556288815" sldId="1225"/>
        </pc:sldMkLst>
        <pc:spChg chg="add mod">
          <ac:chgData name="Scampicchio Matteo Mario" userId="733283f1-e167-480b-a06b-8800b49cebcf" providerId="ADAL" clId="{888AED1E-087D-464E-960A-F83B21A2CE43}" dt="2018-10-08T03:46:53.122" v="215" actId="207"/>
          <ac:spMkLst>
            <pc:docMk/>
            <pc:sldMk cId="1556288815" sldId="1225"/>
            <ac:spMk id="4" creationId="{A59546C4-1071-4C4A-ACB3-581AB90C87D9}"/>
          </ac:spMkLst>
        </pc:spChg>
        <pc:spChg chg="mod">
          <ac:chgData name="Scampicchio Matteo Mario" userId="733283f1-e167-480b-a06b-8800b49cebcf" providerId="ADAL" clId="{888AED1E-087D-464E-960A-F83B21A2CE43}" dt="2018-10-08T03:47:11.254" v="219" actId="114"/>
          <ac:spMkLst>
            <pc:docMk/>
            <pc:sldMk cId="1556288815" sldId="1225"/>
            <ac:spMk id="7" creationId="{00000000-0000-0000-0000-000000000000}"/>
          </ac:spMkLst>
        </pc:spChg>
      </pc:sldChg>
      <pc:sldChg chg="modSp">
        <pc:chgData name="Scampicchio Matteo Mario" userId="733283f1-e167-480b-a06b-8800b49cebcf" providerId="ADAL" clId="{888AED1E-087D-464E-960A-F83B21A2CE43}" dt="2018-10-08T03:43:02.752" v="87" actId="1035"/>
        <pc:sldMkLst>
          <pc:docMk/>
          <pc:sldMk cId="2789975696" sldId="1248"/>
        </pc:sldMkLst>
        <pc:spChg chg="mod">
          <ac:chgData name="Scampicchio Matteo Mario" userId="733283f1-e167-480b-a06b-8800b49cebcf" providerId="ADAL" clId="{888AED1E-087D-464E-960A-F83B21A2CE43}" dt="2018-10-08T03:43:02.752" v="87" actId="1035"/>
          <ac:spMkLst>
            <pc:docMk/>
            <pc:sldMk cId="2789975696" sldId="1248"/>
            <ac:spMk id="7" creationId="{00000000-0000-0000-0000-000000000000}"/>
          </ac:spMkLst>
        </pc:spChg>
      </pc:sldChg>
      <pc:sldChg chg="modSp">
        <pc:chgData name="Scampicchio Matteo Mario" userId="733283f1-e167-480b-a06b-8800b49cebcf" providerId="ADAL" clId="{888AED1E-087D-464E-960A-F83B21A2CE43}" dt="2018-10-08T03:40:23.692" v="64"/>
        <pc:sldMkLst>
          <pc:docMk/>
          <pc:sldMk cId="3432311318" sldId="1438"/>
        </pc:sldMkLst>
        <pc:graphicFrameChg chg="mod">
          <ac:chgData name="Scampicchio Matteo Mario" userId="733283f1-e167-480b-a06b-8800b49cebcf" providerId="ADAL" clId="{888AED1E-087D-464E-960A-F83B21A2CE43}" dt="2018-10-08T03:38:59.853" v="54" actId="16959"/>
          <ac:graphicFrameMkLst>
            <pc:docMk/>
            <pc:sldMk cId="3432311318" sldId="1438"/>
            <ac:graphicFrameMk id="6" creationId="{00000000-0000-0000-0000-000000000000}"/>
          </ac:graphicFrameMkLst>
        </pc:graphicFrameChg>
        <pc:graphicFrameChg chg="mod">
          <ac:chgData name="Scampicchio Matteo Mario" userId="733283f1-e167-480b-a06b-8800b49cebcf" providerId="ADAL" clId="{888AED1E-087D-464E-960A-F83B21A2CE43}" dt="2018-10-08T03:40:23.692" v="64"/>
          <ac:graphicFrameMkLst>
            <pc:docMk/>
            <pc:sldMk cId="3432311318" sldId="1438"/>
            <ac:graphicFrameMk id="8" creationId="{00000000-0000-0000-0000-000000000000}"/>
          </ac:graphicFrameMkLst>
        </pc:graphicFrameChg>
      </pc:sldChg>
      <pc:sldMasterChg chg="del delSldLayout">
        <pc:chgData name="Scampicchio Matteo Mario" userId="733283f1-e167-480b-a06b-8800b49cebcf" providerId="ADAL" clId="{888AED1E-087D-464E-960A-F83B21A2CE43}" dt="2018-10-08T03:31:55.587" v="12" actId="2696"/>
        <pc:sldMasterMkLst>
          <pc:docMk/>
          <pc:sldMasterMk cId="820824466" sldId="2147483667"/>
        </pc:sldMasterMkLst>
        <pc:sldLayoutChg chg="del">
          <pc:chgData name="Scampicchio Matteo Mario" userId="733283f1-e167-480b-a06b-8800b49cebcf" providerId="ADAL" clId="{888AED1E-087D-464E-960A-F83B21A2CE43}" dt="2018-10-08T03:31:55.571" v="1" actId="2696"/>
          <pc:sldLayoutMkLst>
            <pc:docMk/>
            <pc:sldMasterMk cId="820824466" sldId="2147483667"/>
            <pc:sldLayoutMk cId="2928093947" sldId="2147483668"/>
          </pc:sldLayoutMkLst>
        </pc:sldLayoutChg>
        <pc:sldLayoutChg chg="del">
          <pc:chgData name="Scampicchio Matteo Mario" userId="733283f1-e167-480b-a06b-8800b49cebcf" providerId="ADAL" clId="{888AED1E-087D-464E-960A-F83B21A2CE43}" dt="2018-10-08T03:31:55.571" v="2" actId="2696"/>
          <pc:sldLayoutMkLst>
            <pc:docMk/>
            <pc:sldMasterMk cId="820824466" sldId="2147483667"/>
            <pc:sldLayoutMk cId="3109672869" sldId="2147483669"/>
          </pc:sldLayoutMkLst>
        </pc:sldLayoutChg>
        <pc:sldLayoutChg chg="del">
          <pc:chgData name="Scampicchio Matteo Mario" userId="733283f1-e167-480b-a06b-8800b49cebcf" providerId="ADAL" clId="{888AED1E-087D-464E-960A-F83B21A2CE43}" dt="2018-10-08T03:31:55.571" v="3" actId="2696"/>
          <pc:sldLayoutMkLst>
            <pc:docMk/>
            <pc:sldMasterMk cId="820824466" sldId="2147483667"/>
            <pc:sldLayoutMk cId="2816502007" sldId="2147483670"/>
          </pc:sldLayoutMkLst>
        </pc:sldLayoutChg>
        <pc:sldLayoutChg chg="del">
          <pc:chgData name="Scampicchio Matteo Mario" userId="733283f1-e167-480b-a06b-8800b49cebcf" providerId="ADAL" clId="{888AED1E-087D-464E-960A-F83B21A2CE43}" dt="2018-10-08T03:31:55.571" v="4" actId="2696"/>
          <pc:sldLayoutMkLst>
            <pc:docMk/>
            <pc:sldMasterMk cId="820824466" sldId="2147483667"/>
            <pc:sldLayoutMk cId="2045947473" sldId="2147483671"/>
          </pc:sldLayoutMkLst>
        </pc:sldLayoutChg>
        <pc:sldLayoutChg chg="del">
          <pc:chgData name="Scampicchio Matteo Mario" userId="733283f1-e167-480b-a06b-8800b49cebcf" providerId="ADAL" clId="{888AED1E-087D-464E-960A-F83B21A2CE43}" dt="2018-10-08T03:31:55.571" v="5" actId="2696"/>
          <pc:sldLayoutMkLst>
            <pc:docMk/>
            <pc:sldMasterMk cId="820824466" sldId="2147483667"/>
            <pc:sldLayoutMk cId="1221676408" sldId="2147483672"/>
          </pc:sldLayoutMkLst>
        </pc:sldLayoutChg>
        <pc:sldLayoutChg chg="del">
          <pc:chgData name="Scampicchio Matteo Mario" userId="733283f1-e167-480b-a06b-8800b49cebcf" providerId="ADAL" clId="{888AED1E-087D-464E-960A-F83B21A2CE43}" dt="2018-10-08T03:31:55.571" v="6" actId="2696"/>
          <pc:sldLayoutMkLst>
            <pc:docMk/>
            <pc:sldMasterMk cId="820824466" sldId="2147483667"/>
            <pc:sldLayoutMk cId="2770287846" sldId="2147483673"/>
          </pc:sldLayoutMkLst>
        </pc:sldLayoutChg>
        <pc:sldLayoutChg chg="del">
          <pc:chgData name="Scampicchio Matteo Mario" userId="733283f1-e167-480b-a06b-8800b49cebcf" providerId="ADAL" clId="{888AED1E-087D-464E-960A-F83B21A2CE43}" dt="2018-10-08T03:31:55.571" v="7" actId="2696"/>
          <pc:sldLayoutMkLst>
            <pc:docMk/>
            <pc:sldMasterMk cId="820824466" sldId="2147483667"/>
            <pc:sldLayoutMk cId="3246597451" sldId="2147483674"/>
          </pc:sldLayoutMkLst>
        </pc:sldLayoutChg>
        <pc:sldLayoutChg chg="del">
          <pc:chgData name="Scampicchio Matteo Mario" userId="733283f1-e167-480b-a06b-8800b49cebcf" providerId="ADAL" clId="{888AED1E-087D-464E-960A-F83B21A2CE43}" dt="2018-10-08T03:31:55.587" v="8" actId="2696"/>
          <pc:sldLayoutMkLst>
            <pc:docMk/>
            <pc:sldMasterMk cId="820824466" sldId="2147483667"/>
            <pc:sldLayoutMk cId="2184908740" sldId="2147483675"/>
          </pc:sldLayoutMkLst>
        </pc:sldLayoutChg>
        <pc:sldLayoutChg chg="del">
          <pc:chgData name="Scampicchio Matteo Mario" userId="733283f1-e167-480b-a06b-8800b49cebcf" providerId="ADAL" clId="{888AED1E-087D-464E-960A-F83B21A2CE43}" dt="2018-10-08T03:31:55.587" v="9" actId="2696"/>
          <pc:sldLayoutMkLst>
            <pc:docMk/>
            <pc:sldMasterMk cId="820824466" sldId="2147483667"/>
            <pc:sldLayoutMk cId="3449502199" sldId="2147483676"/>
          </pc:sldLayoutMkLst>
        </pc:sldLayoutChg>
        <pc:sldLayoutChg chg="del">
          <pc:chgData name="Scampicchio Matteo Mario" userId="733283f1-e167-480b-a06b-8800b49cebcf" providerId="ADAL" clId="{888AED1E-087D-464E-960A-F83B21A2CE43}" dt="2018-10-08T03:31:55.587" v="10" actId="2696"/>
          <pc:sldLayoutMkLst>
            <pc:docMk/>
            <pc:sldMasterMk cId="820824466" sldId="2147483667"/>
            <pc:sldLayoutMk cId="2587790673" sldId="2147483677"/>
          </pc:sldLayoutMkLst>
        </pc:sldLayoutChg>
        <pc:sldLayoutChg chg="del">
          <pc:chgData name="Scampicchio Matteo Mario" userId="733283f1-e167-480b-a06b-8800b49cebcf" providerId="ADAL" clId="{888AED1E-087D-464E-960A-F83B21A2CE43}" dt="2018-10-08T03:31:55.587" v="11" actId="2696"/>
          <pc:sldLayoutMkLst>
            <pc:docMk/>
            <pc:sldMasterMk cId="820824466" sldId="2147483667"/>
            <pc:sldLayoutMk cId="1214190054" sldId="214748367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320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C31034F-1185-4F9B-8246-9210CCE497FB}" type="datetime1">
              <a:rPr lang="it-IT" smtClean="0"/>
              <a:t>08/10/2018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unibz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FA6931D-238F-4603-B8C4-6E967C6720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4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Clr>
                <a:schemeClr val="bg1"/>
              </a:buClr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37260" indent="-342900">
              <a:buClr>
                <a:schemeClr val="bg1"/>
              </a:buClr>
              <a:buFont typeface="Wingdings" panose="05000000000000000000" pitchFamily="2" charset="2"/>
              <a:buChar char="Ø"/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097280" indent="-228600">
              <a:buClr>
                <a:schemeClr val="bg1"/>
              </a:buClr>
              <a:buFont typeface="Wingdings" panose="05000000000000000000" pitchFamily="2" charset="2"/>
              <a:buChar char="v"/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371600" indent="-228600">
              <a:buClr>
                <a:schemeClr val="bg1"/>
              </a:buClr>
              <a:buFont typeface="Wingdings" panose="05000000000000000000" pitchFamily="2" charset="2"/>
              <a:buChar char="ü"/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EA03944-151F-4761-82F1-45E5AAE3770C}" type="datetime1">
              <a:rPr lang="it-IT" smtClean="0"/>
              <a:t>08/10/2018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/>
              <a:t>unibz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FBABCD1-9C1B-47EA-8132-846B2102EFF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137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407729"/>
            <a:ext cx="9144000" cy="450273"/>
          </a:xfrm>
          <a:prstGeom prst="rect">
            <a:avLst/>
          </a:prstGeom>
          <a:solidFill>
            <a:schemeClr val="accent2"/>
          </a:solidFill>
          <a:ln w="381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37902" cy="758952"/>
          </a:xfrm>
          <a:solidFill>
            <a:schemeClr val="accent2"/>
          </a:solidFill>
        </p:spPr>
        <p:txBody>
          <a:bodyPr/>
          <a:lstStyle>
            <a:lvl1pPr>
              <a:defRPr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60218" y="1025236"/>
            <a:ext cx="8475933" cy="5212076"/>
          </a:xfrm>
        </p:spPr>
        <p:txBody>
          <a:bodyPr>
            <a:normAutofit/>
          </a:bodyPr>
          <a:lstStyle>
            <a:lvl1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17220" indent="-342900">
              <a:buClr>
                <a:schemeClr val="bg1"/>
              </a:buClr>
              <a:buSzPct val="100000"/>
              <a:buFont typeface="Wingdings" panose="05000000000000000000" pitchFamily="2" charset="2"/>
              <a:buChar char="q"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37260" indent="-342900">
              <a:buClr>
                <a:schemeClr val="bg1"/>
              </a:buClr>
              <a:buSzPct val="100000"/>
              <a:buFont typeface="Wingdings" panose="05000000000000000000" pitchFamily="2" charset="2"/>
              <a:buChar char="Ø"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11580" indent="-342900">
              <a:buClr>
                <a:schemeClr val="bg1"/>
              </a:buClr>
              <a:buSzPct val="100000"/>
              <a:buFont typeface="Courier New" panose="02070309020205020404" pitchFamily="49" charset="0"/>
              <a:buChar char="o"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143000" indent="0">
              <a:buClr>
                <a:schemeClr val="bg1"/>
              </a:buClr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628650" y="648104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863647C-969D-4240-AAE1-95CA2DA3670A}" type="datetime1">
              <a:rPr lang="it-IT" smtClean="0"/>
              <a:t>08/10/2018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28950" y="648104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unibz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8104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FA6931D-238F-4603-B8C4-6E967C6720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9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ED46FAC-3246-4EEC-B435-CBADEFE2F670}" type="datetime1">
              <a:rPr lang="it-IT" smtClean="0"/>
              <a:t>08/10/2018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unibz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FA6931D-238F-4603-B8C4-6E967C6720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14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F5FB5-C1AF-4B12-B491-A49431BE5A9E}" type="datetime1">
              <a:rPr lang="it-IT" smtClean="0"/>
              <a:t>08/10/2018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unibz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78952" y="6356352"/>
            <a:ext cx="457200" cy="441325"/>
          </a:xfrm>
        </p:spPr>
        <p:txBody>
          <a:bodyPr/>
          <a:lstStyle/>
          <a:p>
            <a:fld id="{74493419-D570-44AC-9A99-77E8D5B831E3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5270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/>
              <a:t>unibz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48D9A96-C711-400E-84CA-5085FDF21CE6}" type="datetime1">
              <a:rPr lang="it-IT" smtClean="0"/>
              <a:t>08/10/2018</a:t>
            </a:fld>
            <a:endParaRPr lang="it-IT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4493419-D570-44AC-9A99-77E8D5B831E3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448962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r>
              <a:rPr kumimoji="0" lang="en-US" dirty="0"/>
              <a:t>Click to edit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3B98B46-C53D-4C1D-AEE6-8E4A4083512F}" type="datetime1">
              <a:rPr lang="it-IT" smtClean="0"/>
              <a:t>08/10/2018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unibz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FA6931D-238F-4603-B8C4-6E967C6720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200" b="1" kern="1200" cap="all" baseline="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FFFF00"/>
        </a:buClr>
        <a:buSzPct val="85000"/>
        <a:buFont typeface="Wingdings 2"/>
        <a:buNone/>
        <a:tabLst/>
        <a:defRPr kumimoji="0" sz="22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48640" marR="0" indent="-27432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bg1"/>
        </a:buClr>
        <a:buSzPct val="70000"/>
        <a:buFont typeface="Wingdings" panose="05000000000000000000" pitchFamily="2" charset="2"/>
        <a:buChar char="q"/>
        <a:tabLst/>
        <a:defRPr kumimoji="0" sz="22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93726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bg1"/>
        </a:buClr>
        <a:buSzPct val="75000"/>
        <a:buFont typeface="Wingdings" panose="05000000000000000000" pitchFamily="2" charset="2"/>
        <a:buChar char="q"/>
        <a:tabLst/>
        <a:defRPr kumimoji="0" sz="22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09728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bg1"/>
        </a:buClr>
        <a:buSzPct val="70000"/>
        <a:buFont typeface="Wingdings" panose="05000000000000000000" pitchFamily="2" charset="2"/>
        <a:buChar char="q"/>
        <a:tabLst/>
        <a:defRPr kumimoji="0" sz="22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3716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bg1"/>
        </a:buClr>
        <a:buSzTx/>
        <a:buFont typeface="Wingdings" panose="05000000000000000000" pitchFamily="2" charset="2"/>
        <a:buChar char="q"/>
        <a:tabLst/>
        <a:defRPr kumimoji="0" sz="18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Grandezze fisiche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de-DE" sz="2200" dirty="0"/>
              <a:t>Una </a:t>
            </a:r>
            <a:r>
              <a:rPr lang="de-DE" sz="2200" b="1" dirty="0">
                <a:solidFill>
                  <a:srgbClr val="FFC000"/>
                </a:solidFill>
              </a:rPr>
              <a:t>grandezza </a:t>
            </a:r>
            <a:r>
              <a:rPr lang="de-DE" sz="2200" dirty="0"/>
              <a:t>è una </a:t>
            </a:r>
            <a:r>
              <a:rPr lang="de-DE" sz="2200" b="1" dirty="0">
                <a:solidFill>
                  <a:srgbClr val="FFC000"/>
                </a:solidFill>
              </a:rPr>
              <a:t>quantità</a:t>
            </a:r>
            <a:r>
              <a:rPr lang="de-DE" sz="2200" dirty="0"/>
              <a:t> che può essere </a:t>
            </a:r>
            <a:r>
              <a:rPr lang="de-DE" sz="2200" b="1" dirty="0">
                <a:solidFill>
                  <a:srgbClr val="FFC000"/>
                </a:solidFill>
              </a:rPr>
              <a:t>misurata </a:t>
            </a:r>
            <a:r>
              <a:rPr lang="de-DE" sz="2200" dirty="0"/>
              <a:t>mediante opportuni strumenti di misura. Con la misura di una grandezza si possono descrivere i fenomeni. </a:t>
            </a:r>
          </a:p>
          <a:p>
            <a:endParaRPr lang="de-DE" sz="2200" dirty="0"/>
          </a:p>
          <a:p>
            <a:r>
              <a:rPr lang="de-DE" sz="2200" dirty="0"/>
              <a:t>Esempi di grandezze fisiche sono:</a:t>
            </a:r>
          </a:p>
          <a:p>
            <a:pPr marL="457200" indent="-457200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de-DE" sz="2200" dirty="0"/>
              <a:t>Velocità</a:t>
            </a:r>
          </a:p>
          <a:p>
            <a:pPr marL="457200" indent="-457200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de-DE" sz="2200" dirty="0"/>
              <a:t>Pressione</a:t>
            </a:r>
          </a:p>
          <a:p>
            <a:pPr marL="457200" indent="-457200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de-DE" sz="2200" dirty="0"/>
              <a:t>Quantità di calore</a:t>
            </a:r>
          </a:p>
          <a:p>
            <a:endParaRPr lang="de-DE" sz="2200" dirty="0"/>
          </a:p>
          <a:p>
            <a:r>
              <a:rPr lang="de-DE" sz="2200" dirty="0"/>
              <a:t>Ogni grandezza fisica deve essere sempre:</a:t>
            </a:r>
          </a:p>
          <a:p>
            <a:pPr marL="457200" indent="-457200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de-DE" sz="2200" b="1" dirty="0">
                <a:solidFill>
                  <a:srgbClr val="FFC000"/>
                </a:solidFill>
              </a:rPr>
              <a:t>Misurabile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unibz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484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Indicatori di posizione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952" y="1152020"/>
            <a:ext cx="7920000" cy="4892575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unibz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982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Indicatori di dispersione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1754" y="1268761"/>
            <a:ext cx="8534399" cy="3011411"/>
          </a:xfrm>
        </p:spPr>
        <p:txBody>
          <a:bodyPr>
            <a:normAutofit/>
          </a:bodyPr>
          <a:lstStyle/>
          <a:p>
            <a:endParaRPr lang="en-US" sz="2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151" y="1268761"/>
            <a:ext cx="8640000" cy="4484211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unibz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405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Espressione del risultato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1754" y="1268760"/>
            <a:ext cx="8534399" cy="1988170"/>
          </a:xfrm>
        </p:spPr>
        <p:txBody>
          <a:bodyPr>
            <a:normAutofit/>
          </a:bodyPr>
          <a:lstStyle/>
          <a:p>
            <a:r>
              <a:rPr lang="de-DE" dirty="0"/>
              <a:t>In</a:t>
            </a:r>
            <a:r>
              <a:rPr lang="de-DE"/>
              <a:t> </a:t>
            </a:r>
            <a:r>
              <a:rPr lang="de-DE" dirty="0"/>
              <a:t>metrologia, </a:t>
            </a:r>
            <a:r>
              <a:rPr lang="de-DE"/>
              <a:t>il </a:t>
            </a:r>
            <a:r>
              <a:rPr lang="de-DE" sz="2200"/>
              <a:t>risultato </a:t>
            </a:r>
            <a:r>
              <a:rPr lang="de-DE" sz="2200" dirty="0"/>
              <a:t>va espresso con la stima della sua </a:t>
            </a:r>
            <a:r>
              <a:rPr lang="de-DE" sz="2200" b="1" dirty="0">
                <a:solidFill>
                  <a:srgbClr val="FFC000"/>
                </a:solidFill>
              </a:rPr>
              <a:t>incertezza </a:t>
            </a:r>
            <a:r>
              <a:rPr lang="de-DE"/>
              <a:t>(</a:t>
            </a:r>
            <a:r>
              <a:rPr lang="de-DE" b="1" i="1">
                <a:solidFill>
                  <a:srgbClr val="FFC000"/>
                </a:solidFill>
              </a:rPr>
              <a:t>u</a:t>
            </a:r>
            <a:r>
              <a:rPr lang="de-DE"/>
              <a:t>), che</a:t>
            </a:r>
            <a:r>
              <a:rPr lang="de-DE" sz="2200"/>
              <a:t> </a:t>
            </a:r>
            <a:r>
              <a:rPr lang="de-DE" sz="2200" dirty="0"/>
              <a:t>si esprime come</a:t>
            </a:r>
            <a:r>
              <a:rPr lang="en-US" dirty="0"/>
              <a:t>:</a:t>
            </a:r>
            <a:endParaRPr lang="en-US" sz="2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Placeholder 3"/>
              <p:cNvSpPr txBox="1">
                <a:spLocks/>
              </p:cNvSpPr>
              <p:nvPr/>
            </p:nvSpPr>
            <p:spPr>
              <a:xfrm>
                <a:off x="3336784" y="3019039"/>
                <a:ext cx="5651575" cy="3263992"/>
              </a:xfrm>
              <a:prstGeom prst="rect">
                <a:avLst/>
              </a:prstGeom>
              <a:solidFill>
                <a:schemeClr val="tx2">
                  <a:lumMod val="50000"/>
                </a:schemeClr>
              </a:solidFill>
              <a:ln w="38100">
                <a:noFill/>
              </a:ln>
            </p:spPr>
            <p:txBody>
              <a:bodyPr vert="horz">
                <a:normAutofit lnSpcReduction="10000"/>
              </a:bodyPr>
              <a:lstStyle>
                <a:lvl1pPr marL="0" indent="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/>
                  <a:buNone/>
                  <a:defRPr kumimoji="0" sz="2700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617220" indent="-342900" algn="l" rtl="0" eaLnBrk="1" latinLnBrk="0" hangingPunct="1">
                  <a:spcBef>
                    <a:spcPct val="20000"/>
                  </a:spcBef>
                  <a:buClr>
                    <a:schemeClr val="bg1"/>
                  </a:buClr>
                  <a:buSzPct val="100000"/>
                  <a:buFont typeface="Wingdings" panose="05000000000000000000" pitchFamily="2" charset="2"/>
                  <a:buChar char="q"/>
                  <a:defRPr kumimoji="0" sz="2200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37260" indent="-342900" algn="l" rtl="0" eaLnBrk="1" latinLnBrk="0" hangingPunct="1">
                  <a:spcBef>
                    <a:spcPct val="20000"/>
                  </a:spcBef>
                  <a:buClr>
                    <a:schemeClr val="bg1"/>
                  </a:buClr>
                  <a:buSzPct val="100000"/>
                  <a:buFont typeface="Wingdings" panose="05000000000000000000" pitchFamily="2" charset="2"/>
                  <a:buChar char="Ø"/>
                  <a:defRPr kumimoji="0" sz="2000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211580" indent="-342900" algn="l" rtl="0" eaLnBrk="1" latinLnBrk="0" hangingPunct="1">
                  <a:spcBef>
                    <a:spcPct val="20000"/>
                  </a:spcBef>
                  <a:buClr>
                    <a:schemeClr val="bg1"/>
                  </a:buClr>
                  <a:buSzPct val="100000"/>
                  <a:buFont typeface="Courier New" panose="02070309020205020404" pitchFamily="49" charset="0"/>
                  <a:buChar char="o"/>
                  <a:defRPr kumimoji="0" sz="2000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143000" indent="0" algn="l" rtl="0" eaLnBrk="1" latinLnBrk="0" hangingPunct="1">
                  <a:spcBef>
                    <a:spcPct val="20000"/>
                  </a:spcBef>
                  <a:buClr>
                    <a:schemeClr val="bg1"/>
                  </a:buClr>
                  <a:buFontTx/>
                  <a:buNone/>
                  <a:defRPr kumimoji="0" sz="1800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1645920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90000"/>
                  <a:buChar char="•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03120" indent="-182880" algn="l" rtl="0" eaLnBrk="1" latinLnBrk="0" hangingPunct="1">
                  <a:spcBef>
                    <a:spcPct val="20000"/>
                  </a:spcBef>
                  <a:buClr>
                    <a:schemeClr val="accent4">
                      <a:shade val="75000"/>
                    </a:schemeClr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3774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shade val="75000"/>
                    </a:schemeClr>
                  </a:buClr>
                  <a:buSzPct val="90000"/>
                  <a:buChar char="•"/>
                  <a:defRPr kumimoji="0" sz="1400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FFFFFF"/>
                  </a:buClr>
                </a:pPr>
                <a:r>
                  <a:rPr lang="en-US" sz="2200" b="1" dirty="0">
                    <a:solidFill>
                      <a:srgbClr val="FFC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Esempio.</a:t>
                </a:r>
                <a:r>
                  <a:rPr lang="en-US" sz="2200" b="1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La </a:t>
                </a:r>
                <a:r>
                  <a:rPr lang="en-US" sz="2200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lunghezza</a:t>
                </a:r>
                <a:r>
                  <a:rPr lang="en-US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è </a:t>
                </a:r>
                <a:r>
                  <a:rPr lang="en-US" sz="2200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misurata</a:t>
                </a:r>
                <a:r>
                  <a:rPr lang="en-US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in </a:t>
                </a:r>
                <a:r>
                  <a:rPr lang="en-US" sz="2200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triplo</a:t>
                </a:r>
                <a:r>
                  <a:rPr lang="en-US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:</a:t>
                </a:r>
              </a:p>
              <a:p>
                <a:pPr marL="342900" indent="-342900">
                  <a:buClr>
                    <a:srgbClr val="FFFFFF"/>
                  </a:buClr>
                  <a:buFont typeface="Wingdings" panose="05000000000000000000" pitchFamily="2" charset="2"/>
                  <a:buChar char="v"/>
                </a:pPr>
                <a14:m>
                  <m:oMath xmlns:m="http://schemas.openxmlformats.org/officeDocument/2006/math">
                    <m:r>
                      <a:rPr lang="en-US" sz="2200" i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= 2.40; 2.55; 2.70 cm</a:t>
                </a:r>
              </a:p>
              <a:p>
                <a:pPr>
                  <a:buClr>
                    <a:srgbClr val="FFFFFF"/>
                  </a:buClr>
                </a:pPr>
                <a:r>
                  <a:rPr lang="de-DE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Si calcola:</a:t>
                </a:r>
              </a:p>
              <a:p>
                <a:pPr marL="342900" indent="-342900">
                  <a:buClr>
                    <a:srgbClr val="FFFFFF"/>
                  </a:buClr>
                  <a:buFont typeface="Wingdings" panose="05000000000000000000" pitchFamily="2" charset="2"/>
                  <a:buChar char="v"/>
                </a:pPr>
                <a:r>
                  <a:rPr lang="de-DE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Media: 2.55 cm</a:t>
                </a:r>
              </a:p>
              <a:p>
                <a:pPr marL="342900" indent="-342900">
                  <a:buClr>
                    <a:srgbClr val="FFFFFF"/>
                  </a:buClr>
                  <a:buFont typeface="Wingdings" panose="05000000000000000000" pitchFamily="2" charset="2"/>
                  <a:buChar char="v"/>
                </a:pPr>
                <a:r>
                  <a:rPr lang="de-DE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Deviazione standard (</a:t>
                </a:r>
                <a:r>
                  <a:rPr lang="de-DE" sz="2200" i="1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</a:t>
                </a:r>
                <a:r>
                  <a:rPr lang="de-DE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): 0.15 cm</a:t>
                </a:r>
              </a:p>
              <a:p>
                <a:pPr>
                  <a:buClr>
                    <a:srgbClr val="FFFFFF"/>
                  </a:buClr>
                </a:pPr>
                <a:r>
                  <a:rPr lang="de-DE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Il risultato si esprime come:</a:t>
                </a:r>
              </a:p>
              <a:p>
                <a:pPr>
                  <a:buClr>
                    <a:srgbClr val="FFFFFF"/>
                  </a:buClr>
                </a:pPr>
                <a14:m>
                  <m:oMath xmlns:m="http://schemas.openxmlformats.org/officeDocument/2006/math">
                    <m:r>
                      <a:rPr lang="en-US" sz="2200" i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= </a:t>
                </a:r>
                <a:r>
                  <a:rPr lang="de-DE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2.55 ± 0.09 cm (n =3, k = 1)</a:t>
                </a:r>
              </a:p>
              <a:p>
                <a:pPr>
                  <a:buClr>
                    <a:srgbClr val="FFFFFF"/>
                  </a:buClr>
                </a:pPr>
                <a:r>
                  <a:rPr lang="de-DE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Dove k</a:t>
                </a:r>
                <a:r>
                  <a:rPr lang="de-DE" sz="2400" dirty="0">
                    <a:solidFill>
                      <a:schemeClr val="accent2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*</a:t>
                </a:r>
                <a:r>
                  <a:rPr lang="de-DE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è detto fattore di copertura.</a:t>
                </a:r>
                <a:endParaRPr lang="en-US" sz="2200" dirty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>
                  <a:buClr>
                    <a:srgbClr val="FFFFFF"/>
                  </a:buClr>
                </a:pPr>
                <a:endParaRPr lang="en-US" sz="2200" dirty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7" name="Tex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784" y="3019039"/>
                <a:ext cx="5651575" cy="3263992"/>
              </a:xfrm>
              <a:prstGeom prst="rect">
                <a:avLst/>
              </a:prstGeom>
              <a:blipFill>
                <a:blip r:embed="rId2"/>
                <a:stretch>
                  <a:fillRect l="-1402" t="-2052" r="-1294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301752" y="3196017"/>
            <a:ext cx="2880000" cy="1810388"/>
            <a:chOff x="369651" y="2224754"/>
            <a:chExt cx="2880000" cy="1810388"/>
          </a:xfrm>
        </p:grpSpPr>
        <p:sp>
          <p:nvSpPr>
            <p:cNvPr id="9" name="Rectangle 8"/>
            <p:cNvSpPr/>
            <p:nvPr/>
          </p:nvSpPr>
          <p:spPr>
            <a:xfrm>
              <a:off x="36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2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8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4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0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6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52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88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369651" y="2584754"/>
              <a:ext cx="2880000" cy="360000"/>
              <a:chOff x="369651" y="2584754"/>
              <a:chExt cx="2880000" cy="360000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3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7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10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44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180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21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5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8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369651" y="2949005"/>
              <a:ext cx="2880000" cy="360000"/>
              <a:chOff x="369651" y="2584754"/>
              <a:chExt cx="2880000" cy="36000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3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7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0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144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180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1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5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8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369651" y="3310891"/>
              <a:ext cx="2880000" cy="360000"/>
              <a:chOff x="369651" y="2584754"/>
              <a:chExt cx="2880000" cy="3600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3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7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0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44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180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1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5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28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369651" y="3675142"/>
              <a:ext cx="2880000" cy="360000"/>
              <a:chOff x="369651" y="2584754"/>
              <a:chExt cx="2880000" cy="3600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3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7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0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44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80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1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5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8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</p:grpSp>
      </p:grpSp>
      <p:pic>
        <p:nvPicPr>
          <p:cNvPr id="53" name="Picture 5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924778">
            <a:off x="887426" y="3364477"/>
            <a:ext cx="1424310" cy="141971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/>
              <p:cNvSpPr txBox="1"/>
              <p:nvPr/>
            </p:nvSpPr>
            <p:spPr>
              <a:xfrm>
                <a:off x="3181754" y="2140302"/>
                <a:ext cx="1335687" cy="6430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2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𝑢</m:t>
                      </m:r>
                      <m:r>
                        <a:rPr lang="de-DE" sz="22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de-DE" sz="22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𝑘</m:t>
                      </m:r>
                      <m:r>
                        <a:rPr lang="de-DE" sz="22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f>
                        <m:fPr>
                          <m:ctrlPr>
                            <a:rPr lang="de-DE" sz="22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e-DE" sz="22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𝑠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DE" sz="22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2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200" dirty="0">
                  <a:solidFill>
                    <a:prstClr val="white"/>
                  </a:solidFill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1754" y="2140302"/>
                <a:ext cx="1335687" cy="6430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Straight Arrow Connector 75"/>
          <p:cNvCxnSpPr/>
          <p:nvPr/>
        </p:nvCxnSpPr>
        <p:spPr>
          <a:xfrm>
            <a:off x="1128411" y="3916017"/>
            <a:ext cx="973343" cy="0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Footer Placeholder 7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unibz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9546C4-1071-4C4A-ACB3-581AB90C87D9}"/>
              </a:ext>
            </a:extLst>
          </p:cNvPr>
          <p:cNvSpPr txBox="1"/>
          <p:nvPr/>
        </p:nvSpPr>
        <p:spPr>
          <a:xfrm>
            <a:off x="301752" y="5257800"/>
            <a:ext cx="288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i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a </a:t>
            </a:r>
            <a:r>
              <a:rPr lang="de-DE" i="1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lezione</a:t>
            </a:r>
            <a:r>
              <a:rPr lang="de-DE" i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i="1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verrà</a:t>
            </a:r>
            <a:r>
              <a:rPr lang="de-DE" i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i="1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definito</a:t>
            </a:r>
            <a:r>
              <a:rPr lang="de-DE" i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i="1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anche</a:t>
            </a:r>
            <a:r>
              <a:rPr lang="de-DE" i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i="1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</a:t>
            </a:r>
            <a:r>
              <a:rPr lang="de-DE" i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i="1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significato</a:t>
            </a:r>
            <a:r>
              <a:rPr lang="de-DE" i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i="1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statistico</a:t>
            </a:r>
            <a:r>
              <a:rPr lang="de-DE" i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 k</a:t>
            </a:r>
            <a:endParaRPr lang="it-IT" i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288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Qualità della Misura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1754" y="1268760"/>
            <a:ext cx="8459627" cy="1372974"/>
          </a:xfrm>
        </p:spPr>
        <p:txBody>
          <a:bodyPr/>
          <a:lstStyle/>
          <a:p>
            <a:r>
              <a:rPr lang="it-IT" sz="2200" dirty="0"/>
              <a:t>La qualità di una misura si distingue per:</a:t>
            </a:r>
          </a:p>
          <a:p>
            <a:pPr marL="265113" indent="-265113">
              <a:buClr>
                <a:schemeClr val="bg1"/>
              </a:buClr>
              <a:buFont typeface="+mj-lt"/>
              <a:buAutoNum type="arabicPeriod"/>
            </a:pPr>
            <a:r>
              <a:rPr lang="de-DE" sz="2200" b="1" dirty="0">
                <a:solidFill>
                  <a:srgbClr val="FFC000"/>
                </a:solidFill>
              </a:rPr>
              <a:t>Precisione</a:t>
            </a:r>
          </a:p>
          <a:p>
            <a:pPr marL="265113" indent="-265113">
              <a:buClr>
                <a:schemeClr val="bg1"/>
              </a:buClr>
              <a:buFont typeface="+mj-lt"/>
              <a:buAutoNum type="arabicPeriod"/>
            </a:pPr>
            <a:r>
              <a:rPr lang="de-DE" sz="2200" b="1" dirty="0">
                <a:solidFill>
                  <a:srgbClr val="FFC000"/>
                </a:solidFill>
              </a:rPr>
              <a:t>Accuratezza</a:t>
            </a:r>
          </a:p>
          <a:p>
            <a:endParaRPr lang="en-US" sz="2200" dirty="0"/>
          </a:p>
        </p:txBody>
      </p:sp>
      <p:grpSp>
        <p:nvGrpSpPr>
          <p:cNvPr id="7" name="Group 6"/>
          <p:cNvGrpSpPr/>
          <p:nvPr/>
        </p:nvGrpSpPr>
        <p:grpSpPr>
          <a:xfrm>
            <a:off x="301752" y="2641734"/>
            <a:ext cx="4536672" cy="3635096"/>
            <a:chOff x="3893966" y="2477116"/>
            <a:chExt cx="4536672" cy="3635096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6456734" y="3790544"/>
              <a:ext cx="0" cy="440987"/>
            </a:xfrm>
            <a:prstGeom prst="line">
              <a:avLst/>
            </a:prstGeom>
            <a:ln w="381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455518" y="4717914"/>
              <a:ext cx="0" cy="440987"/>
            </a:xfrm>
            <a:prstGeom prst="line">
              <a:avLst/>
            </a:prstGeom>
            <a:ln w="381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454302" y="5671225"/>
              <a:ext cx="0" cy="440987"/>
            </a:xfrm>
            <a:prstGeom prst="line">
              <a:avLst/>
            </a:prstGeom>
            <a:ln w="381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457950" y="2885872"/>
              <a:ext cx="0" cy="440987"/>
            </a:xfrm>
            <a:prstGeom prst="line">
              <a:avLst/>
            </a:prstGeom>
            <a:ln w="381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487694" y="3106366"/>
              <a:ext cx="3942944" cy="0"/>
            </a:xfrm>
            <a:prstGeom prst="line">
              <a:avLst/>
            </a:prstGeom>
            <a:ln w="381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6212729" y="3048005"/>
              <a:ext cx="108000" cy="108000"/>
            </a:xfrm>
            <a:prstGeom prst="ellipse">
              <a:avLst/>
            </a:prstGeom>
            <a:solidFill>
              <a:schemeClr val="accent3"/>
            </a:solidFill>
            <a:ln w="635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6365129" y="3048005"/>
              <a:ext cx="108000" cy="108000"/>
            </a:xfrm>
            <a:prstGeom prst="ellipse">
              <a:avLst/>
            </a:prstGeom>
            <a:solidFill>
              <a:schemeClr val="accent3"/>
            </a:solidFill>
            <a:ln w="635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6274339" y="3048005"/>
              <a:ext cx="108000" cy="108000"/>
            </a:xfrm>
            <a:prstGeom prst="ellipse">
              <a:avLst/>
            </a:prstGeom>
            <a:solidFill>
              <a:schemeClr val="accent3"/>
            </a:solidFill>
            <a:ln w="635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6468889" y="3048005"/>
              <a:ext cx="108000" cy="108000"/>
            </a:xfrm>
            <a:prstGeom prst="ellipse">
              <a:avLst/>
            </a:prstGeom>
            <a:solidFill>
              <a:schemeClr val="accent3"/>
            </a:solidFill>
            <a:ln w="635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6559682" y="3048005"/>
              <a:ext cx="108000" cy="108000"/>
            </a:xfrm>
            <a:prstGeom prst="ellipse">
              <a:avLst/>
            </a:prstGeom>
            <a:solidFill>
              <a:schemeClr val="accent3"/>
            </a:solidFill>
            <a:ln w="635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6404040" y="3048005"/>
              <a:ext cx="108000" cy="108000"/>
            </a:xfrm>
            <a:prstGeom prst="ellipse">
              <a:avLst/>
            </a:prstGeom>
            <a:solidFill>
              <a:schemeClr val="accent3"/>
            </a:solidFill>
            <a:ln w="635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4486478" y="4011038"/>
              <a:ext cx="3942944" cy="0"/>
            </a:xfrm>
            <a:prstGeom prst="line">
              <a:avLst/>
            </a:prstGeom>
            <a:ln w="381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485262" y="4938408"/>
              <a:ext cx="3942944" cy="0"/>
            </a:xfrm>
            <a:prstGeom prst="line">
              <a:avLst/>
            </a:prstGeom>
            <a:ln w="381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484046" y="5891719"/>
              <a:ext cx="3942944" cy="0"/>
            </a:xfrm>
            <a:prstGeom prst="line">
              <a:avLst/>
            </a:prstGeom>
            <a:ln w="381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145549" y="2477116"/>
              <a:ext cx="595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solidFill>
                    <a:prstClr val="white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true</a:t>
              </a:r>
              <a:endParaRPr lang="en-US" dirty="0">
                <a:solidFill>
                  <a:prstClr val="white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893966" y="2903867"/>
              <a:ext cx="394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solidFill>
                    <a:prstClr val="white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a)</a:t>
              </a:r>
              <a:endParaRPr lang="en-US" dirty="0">
                <a:solidFill>
                  <a:prstClr val="white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893966" y="3790544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solidFill>
                    <a:prstClr val="white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b)</a:t>
              </a:r>
              <a:endParaRPr lang="en-US" dirty="0">
                <a:solidFill>
                  <a:prstClr val="white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900378" y="4732667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solidFill>
                    <a:prstClr val="white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c)</a:t>
              </a:r>
              <a:endParaRPr lang="en-US" dirty="0">
                <a:solidFill>
                  <a:prstClr val="white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893966" y="5715160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solidFill>
                    <a:prstClr val="white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d)</a:t>
              </a:r>
              <a:endParaRPr lang="en-US" dirty="0">
                <a:solidFill>
                  <a:prstClr val="white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5693925" y="3936460"/>
              <a:ext cx="108000" cy="108000"/>
            </a:xfrm>
            <a:prstGeom prst="ellipse">
              <a:avLst/>
            </a:prstGeom>
            <a:solidFill>
              <a:schemeClr val="accent3"/>
            </a:solidFill>
            <a:ln w="635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5846325" y="3936460"/>
              <a:ext cx="108000" cy="108000"/>
            </a:xfrm>
            <a:prstGeom prst="ellipse">
              <a:avLst/>
            </a:prstGeom>
            <a:solidFill>
              <a:schemeClr val="accent3"/>
            </a:solidFill>
            <a:ln w="635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6280826" y="3936460"/>
              <a:ext cx="108000" cy="108000"/>
            </a:xfrm>
            <a:prstGeom prst="ellipse">
              <a:avLst/>
            </a:prstGeom>
            <a:solidFill>
              <a:schemeClr val="accent3"/>
            </a:solidFill>
            <a:ln w="635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5982510" y="3936460"/>
              <a:ext cx="108000" cy="108000"/>
            </a:xfrm>
            <a:prstGeom prst="ellipse">
              <a:avLst/>
            </a:prstGeom>
            <a:solidFill>
              <a:schemeClr val="accent3"/>
            </a:solidFill>
            <a:ln w="635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6066815" y="3936460"/>
              <a:ext cx="108000" cy="108000"/>
            </a:xfrm>
            <a:prstGeom prst="ellipse">
              <a:avLst/>
            </a:prstGeom>
            <a:solidFill>
              <a:schemeClr val="accent3"/>
            </a:solidFill>
            <a:ln w="635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6631023" y="3936460"/>
              <a:ext cx="108000" cy="108000"/>
            </a:xfrm>
            <a:prstGeom prst="ellipse">
              <a:avLst/>
            </a:prstGeom>
            <a:solidFill>
              <a:schemeClr val="accent3"/>
            </a:solidFill>
            <a:ln w="635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6572657" y="3936460"/>
              <a:ext cx="108000" cy="108000"/>
            </a:xfrm>
            <a:prstGeom prst="ellipse">
              <a:avLst/>
            </a:prstGeom>
            <a:solidFill>
              <a:schemeClr val="accent3"/>
            </a:solidFill>
            <a:ln w="635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7247108" y="3936460"/>
              <a:ext cx="108000" cy="108000"/>
            </a:xfrm>
            <a:prstGeom prst="ellipse">
              <a:avLst/>
            </a:prstGeom>
            <a:solidFill>
              <a:schemeClr val="accent3"/>
            </a:solidFill>
            <a:ln w="635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6935823" y="3936460"/>
              <a:ext cx="108000" cy="108000"/>
            </a:xfrm>
            <a:prstGeom prst="ellipse">
              <a:avLst/>
            </a:prstGeom>
            <a:solidFill>
              <a:schemeClr val="accent3"/>
            </a:solidFill>
            <a:ln w="635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5068105" y="4880047"/>
              <a:ext cx="108000" cy="108000"/>
            </a:xfrm>
            <a:prstGeom prst="ellipse">
              <a:avLst/>
            </a:prstGeom>
            <a:solidFill>
              <a:schemeClr val="accent3"/>
            </a:solidFill>
            <a:ln w="635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5220505" y="4880047"/>
              <a:ext cx="108000" cy="108000"/>
            </a:xfrm>
            <a:prstGeom prst="ellipse">
              <a:avLst/>
            </a:prstGeom>
            <a:solidFill>
              <a:schemeClr val="accent3"/>
            </a:solidFill>
            <a:ln w="635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5129715" y="4880047"/>
              <a:ext cx="108000" cy="108000"/>
            </a:xfrm>
            <a:prstGeom prst="ellipse">
              <a:avLst/>
            </a:prstGeom>
            <a:solidFill>
              <a:schemeClr val="accent3"/>
            </a:solidFill>
            <a:ln w="635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5324265" y="4880047"/>
              <a:ext cx="108000" cy="108000"/>
            </a:xfrm>
            <a:prstGeom prst="ellipse">
              <a:avLst/>
            </a:prstGeom>
            <a:solidFill>
              <a:schemeClr val="accent3"/>
            </a:solidFill>
            <a:ln w="635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5415058" y="4880047"/>
              <a:ext cx="108000" cy="108000"/>
            </a:xfrm>
            <a:prstGeom prst="ellipse">
              <a:avLst/>
            </a:prstGeom>
            <a:solidFill>
              <a:schemeClr val="accent3"/>
            </a:solidFill>
            <a:ln w="635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5259416" y="4880047"/>
              <a:ext cx="108000" cy="108000"/>
            </a:xfrm>
            <a:prstGeom prst="ellipse">
              <a:avLst/>
            </a:prstGeom>
            <a:solidFill>
              <a:schemeClr val="accent3"/>
            </a:solidFill>
            <a:ln w="635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4549301" y="5839837"/>
              <a:ext cx="108000" cy="108000"/>
            </a:xfrm>
            <a:prstGeom prst="ellipse">
              <a:avLst/>
            </a:prstGeom>
            <a:solidFill>
              <a:schemeClr val="accent3"/>
            </a:solidFill>
            <a:ln w="635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4701701" y="5839837"/>
              <a:ext cx="108000" cy="108000"/>
            </a:xfrm>
            <a:prstGeom prst="ellipse">
              <a:avLst/>
            </a:prstGeom>
            <a:solidFill>
              <a:schemeClr val="accent3"/>
            </a:solidFill>
            <a:ln w="635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5136202" y="5839837"/>
              <a:ext cx="108000" cy="108000"/>
            </a:xfrm>
            <a:prstGeom prst="ellipse">
              <a:avLst/>
            </a:prstGeom>
            <a:solidFill>
              <a:schemeClr val="accent3"/>
            </a:solidFill>
            <a:ln w="635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4837886" y="5839837"/>
              <a:ext cx="108000" cy="108000"/>
            </a:xfrm>
            <a:prstGeom prst="ellipse">
              <a:avLst/>
            </a:prstGeom>
            <a:solidFill>
              <a:schemeClr val="accent3"/>
            </a:solidFill>
            <a:ln w="635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4922191" y="5839837"/>
              <a:ext cx="108000" cy="108000"/>
            </a:xfrm>
            <a:prstGeom prst="ellipse">
              <a:avLst/>
            </a:prstGeom>
            <a:solidFill>
              <a:schemeClr val="accent3"/>
            </a:solidFill>
            <a:ln w="635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5486399" y="5839837"/>
              <a:ext cx="108000" cy="108000"/>
            </a:xfrm>
            <a:prstGeom prst="ellipse">
              <a:avLst/>
            </a:prstGeom>
            <a:solidFill>
              <a:schemeClr val="accent3"/>
            </a:solidFill>
            <a:ln w="635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5428033" y="5839837"/>
              <a:ext cx="108000" cy="108000"/>
            </a:xfrm>
            <a:prstGeom prst="ellipse">
              <a:avLst/>
            </a:prstGeom>
            <a:solidFill>
              <a:schemeClr val="accent3"/>
            </a:solidFill>
            <a:ln w="635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6102484" y="5839837"/>
              <a:ext cx="108000" cy="108000"/>
            </a:xfrm>
            <a:prstGeom prst="ellipse">
              <a:avLst/>
            </a:prstGeom>
            <a:solidFill>
              <a:schemeClr val="accent3"/>
            </a:solidFill>
            <a:ln w="635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5791199" y="5839837"/>
              <a:ext cx="108000" cy="108000"/>
            </a:xfrm>
            <a:prstGeom prst="ellipse">
              <a:avLst/>
            </a:prstGeom>
            <a:solidFill>
              <a:schemeClr val="accent3"/>
            </a:solidFill>
            <a:ln w="635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980566" y="3069416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prstClr val="white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Preciso e accurato</a:t>
            </a:r>
            <a:endParaRPr lang="en-US" dirty="0">
              <a:solidFill>
                <a:prstClr val="whit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980564" y="3955162"/>
            <a:ext cx="2531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prstClr val="white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Accurato ma impreciso</a:t>
            </a:r>
            <a:endParaRPr lang="en-US" dirty="0">
              <a:solidFill>
                <a:prstClr val="whit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980564" y="4897285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prstClr val="white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Preciso ma inaccurato</a:t>
            </a:r>
            <a:endParaRPr lang="en-US" dirty="0">
              <a:solidFill>
                <a:prstClr val="whit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980564" y="5835843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prstClr val="white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inaccurato e impreciso</a:t>
            </a:r>
            <a:endParaRPr lang="en-US" dirty="0">
              <a:solidFill>
                <a:prstClr val="whit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7" name="Notched Right Arrow 66"/>
          <p:cNvSpPr/>
          <p:nvPr/>
        </p:nvSpPr>
        <p:spPr>
          <a:xfrm rot="16200000">
            <a:off x="6251399" y="3909183"/>
            <a:ext cx="3910518" cy="1228359"/>
          </a:xfrm>
          <a:prstGeom prst="notchedRightArrow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8" name="TextBox 67"/>
          <p:cNvSpPr txBox="1"/>
          <p:nvPr/>
        </p:nvSpPr>
        <p:spPr>
          <a:xfrm rot="16200000">
            <a:off x="6664825" y="4463811"/>
            <a:ext cx="30299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Qualità della misura</a:t>
            </a:r>
            <a:endParaRPr lang="en-US" sz="2200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unibz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899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Qualità della Misura</a:t>
            </a:r>
            <a:endParaRPr lang="en-US" dirty="0"/>
          </a:p>
        </p:txBody>
      </p:sp>
      <p:grpSp>
        <p:nvGrpSpPr>
          <p:cNvPr id="69" name="Group 68"/>
          <p:cNvGrpSpPr/>
          <p:nvPr/>
        </p:nvGrpSpPr>
        <p:grpSpPr>
          <a:xfrm>
            <a:off x="301752" y="1161716"/>
            <a:ext cx="2880000" cy="1810388"/>
            <a:chOff x="369651" y="2224754"/>
            <a:chExt cx="2880000" cy="1810388"/>
          </a:xfrm>
        </p:grpSpPr>
        <p:sp>
          <p:nvSpPr>
            <p:cNvPr id="70" name="Rectangle 69"/>
            <p:cNvSpPr/>
            <p:nvPr/>
          </p:nvSpPr>
          <p:spPr>
            <a:xfrm>
              <a:off x="36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2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08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44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80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16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52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88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369651" y="2584754"/>
              <a:ext cx="2880000" cy="360000"/>
              <a:chOff x="369651" y="2584754"/>
              <a:chExt cx="2880000" cy="360000"/>
            </a:xfrm>
          </p:grpSpPr>
          <p:sp>
            <p:nvSpPr>
              <p:cNvPr id="106" name="Rectangle 105"/>
              <p:cNvSpPr/>
              <p:nvPr/>
            </p:nvSpPr>
            <p:spPr>
              <a:xfrm>
                <a:off x="3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7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10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144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180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21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25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28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369651" y="2949005"/>
              <a:ext cx="2880000" cy="360000"/>
              <a:chOff x="369651" y="2584754"/>
              <a:chExt cx="2880000" cy="360000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7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10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144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180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21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25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369651" y="3310891"/>
              <a:ext cx="2880000" cy="360000"/>
              <a:chOff x="369651" y="2584754"/>
              <a:chExt cx="2880000" cy="360000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3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7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10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144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180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21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25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28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369651" y="3675142"/>
              <a:ext cx="2880000" cy="360000"/>
              <a:chOff x="369651" y="2584754"/>
              <a:chExt cx="2880000" cy="360000"/>
            </a:xfrm>
          </p:grpSpPr>
          <p:sp>
            <p:nvSpPr>
              <p:cNvPr id="82" name="Rectangle 81"/>
              <p:cNvSpPr/>
              <p:nvPr/>
            </p:nvSpPr>
            <p:spPr>
              <a:xfrm>
                <a:off x="3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7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10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44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180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21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25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8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</p:grpSp>
      </p:grpSp>
      <p:pic>
        <p:nvPicPr>
          <p:cNvPr id="114" name="Picture 1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843302">
            <a:off x="876528" y="1257539"/>
            <a:ext cx="1424310" cy="1419715"/>
          </a:xfrm>
          <a:prstGeom prst="rect">
            <a:avLst/>
          </a:prstGeom>
        </p:spPr>
      </p:pic>
      <p:cxnSp>
        <p:nvCxnSpPr>
          <p:cNvPr id="115" name="Straight Arrow Connector 114"/>
          <p:cNvCxnSpPr/>
          <p:nvPr/>
        </p:nvCxnSpPr>
        <p:spPr>
          <a:xfrm flipH="1">
            <a:off x="1021752" y="1417956"/>
            <a:ext cx="0" cy="108000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H="1">
            <a:off x="1122352" y="2623494"/>
            <a:ext cx="972000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7" name="TextBox 116"/>
              <p:cNvSpPr txBox="1"/>
              <p:nvPr/>
            </p:nvSpPr>
            <p:spPr>
              <a:xfrm>
                <a:off x="1390540" y="2585463"/>
                <a:ext cx="3890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h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540" y="2585463"/>
                <a:ext cx="38901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8" name="TextBox 117"/>
              <p:cNvSpPr txBox="1"/>
              <p:nvPr/>
            </p:nvSpPr>
            <p:spPr>
              <a:xfrm>
                <a:off x="695381" y="1792099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ℓ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18" name="Text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81" y="1792099"/>
                <a:ext cx="37702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Text Placeholder 3"/>
          <p:cNvSpPr txBox="1">
            <a:spLocks/>
          </p:cNvSpPr>
          <p:nvPr/>
        </p:nvSpPr>
        <p:spPr>
          <a:xfrm>
            <a:off x="3331837" y="1161716"/>
            <a:ext cx="5444439" cy="1810388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noFill/>
          </a:ln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7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17220" indent="-342900" algn="l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buChar char="q"/>
              <a:defRPr kumimoji="0" sz="22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37260" indent="-342900" algn="l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buChar char="Ø"/>
              <a:defRPr kumimoji="0"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11580" indent="-342900" algn="l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Courier New" panose="02070309020205020404" pitchFamily="49" charset="0"/>
              <a:buChar char="o"/>
              <a:defRPr kumimoji="0"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43000" indent="0" algn="l" rtl="0" eaLnBrk="1" latinLnBrk="0" hangingPunct="1">
              <a:spcBef>
                <a:spcPct val="20000"/>
              </a:spcBef>
              <a:buClr>
                <a:schemeClr val="bg1"/>
              </a:buClr>
              <a:buFontTx/>
              <a:buNone/>
              <a:defRPr kumimoji="0"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FFFF"/>
              </a:buClr>
            </a:pPr>
            <a:r>
              <a:rPr lang="en-US" sz="22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Esempio.</a:t>
            </a:r>
            <a:r>
              <a:rPr lang="en-US" sz="22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L’area</a:t>
            </a:r>
            <a:r>
              <a:rPr lang="en-US" sz="2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en-US" sz="22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prodotto</a:t>
            </a:r>
            <a:r>
              <a:rPr lang="en-US" sz="2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vale 7.7 cm</a:t>
            </a:r>
            <a:r>
              <a:rPr lang="en-US" sz="2200" baseline="300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2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Due </a:t>
            </a:r>
            <a:r>
              <a:rPr lang="en-US" sz="22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operatori</a:t>
            </a:r>
            <a:r>
              <a:rPr lang="en-US" sz="2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 </a:t>
            </a:r>
            <a:r>
              <a:rPr lang="en-US" sz="22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stimano</a:t>
            </a:r>
            <a:r>
              <a:rPr lang="en-US" sz="2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l’Area</a:t>
            </a:r>
            <a:r>
              <a:rPr lang="en-US" sz="2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sulla</a:t>
            </a:r>
            <a:r>
              <a:rPr lang="en-US" sz="2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base </a:t>
            </a:r>
            <a:r>
              <a:rPr lang="en-US" sz="22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delle</a:t>
            </a:r>
            <a:r>
              <a:rPr lang="en-US" sz="2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seguenti</a:t>
            </a:r>
            <a:r>
              <a:rPr lang="en-US" sz="2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misure</a:t>
            </a:r>
            <a:r>
              <a:rPr lang="en-US" sz="2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eseguite</a:t>
            </a:r>
            <a:r>
              <a:rPr lang="en-US" sz="2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en-US" sz="22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doppio</a:t>
            </a:r>
            <a:r>
              <a:rPr lang="en-US" sz="2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2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Determinare</a:t>
            </a:r>
            <a:r>
              <a:rPr lang="en-US" sz="2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precisione</a:t>
            </a:r>
            <a:r>
              <a:rPr lang="en-US" sz="2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</a:t>
            </a:r>
            <a:r>
              <a:rPr lang="en-US" sz="22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accuratezza</a:t>
            </a:r>
            <a:r>
              <a:rPr lang="en-US" sz="2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dei</a:t>
            </a:r>
            <a:r>
              <a:rPr lang="en-US" sz="2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due </a:t>
            </a:r>
            <a:r>
              <a:rPr lang="en-US" sz="22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operatori</a:t>
            </a:r>
            <a:r>
              <a:rPr lang="en-US" sz="2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3" name="Table 2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821752" y="3146268"/>
              <a:ext cx="6096000" cy="1706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67650093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128385639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3304897305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823608918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382084619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sz="2200" dirty="0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de-DE" sz="2200" dirty="0">
                              <a:solidFill>
                                <a:srgbClr val="FFC000"/>
                              </a:solidFill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Operatore 1</a:t>
                          </a:r>
                          <a:endParaRPr lang="en-US" sz="2200" dirty="0">
                            <a:solidFill>
                              <a:srgbClr val="FFC000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200" dirty="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2200" dirty="0">
                              <a:solidFill>
                                <a:srgbClr val="FFC000"/>
                              </a:solidFill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Operatore 2</a:t>
                          </a:r>
                          <a:endParaRPr lang="en-US" sz="2200" dirty="0">
                            <a:solidFill>
                              <a:srgbClr val="FFC000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200" dirty="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902130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2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ℓ</m:t>
                                </m:r>
                              </m:oMath>
                            </m:oMathPara>
                          </a14:m>
                          <a:endParaRPr lang="en-US" sz="2200" dirty="0">
                            <a:latin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2200" dirty="0">
                              <a:solidFill>
                                <a:schemeClr val="bg1"/>
                              </a:solidFill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3.2</a:t>
                          </a:r>
                          <a:endParaRPr lang="en-US" sz="2200" dirty="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2200" dirty="0">
                              <a:solidFill>
                                <a:schemeClr val="bg1"/>
                              </a:solidFill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3.1</a:t>
                          </a:r>
                          <a:endParaRPr lang="en-US" sz="2200" dirty="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2200" dirty="0">
                              <a:solidFill>
                                <a:schemeClr val="bg1"/>
                              </a:solidFill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2.9</a:t>
                          </a:r>
                          <a:endParaRPr lang="en-US" sz="2200" dirty="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2200" dirty="0">
                              <a:solidFill>
                                <a:schemeClr val="bg1"/>
                              </a:solidFill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3.2</a:t>
                          </a:r>
                          <a:endParaRPr lang="en-US" sz="2200" dirty="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588360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2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h</m:t>
                                </m:r>
                              </m:oMath>
                            </m:oMathPara>
                          </a14:m>
                          <a:endParaRPr lang="en-US" sz="2200" dirty="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2200" dirty="0">
                              <a:solidFill>
                                <a:schemeClr val="bg1"/>
                              </a:solidFill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2.8</a:t>
                          </a:r>
                          <a:endParaRPr lang="en-US" sz="2200" dirty="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2200" dirty="0">
                              <a:solidFill>
                                <a:schemeClr val="bg1"/>
                              </a:solidFill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2.7</a:t>
                          </a:r>
                          <a:endParaRPr lang="en-US" sz="2200" dirty="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2200" dirty="0">
                              <a:solidFill>
                                <a:schemeClr val="bg1"/>
                              </a:solidFill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2.8</a:t>
                          </a:r>
                          <a:endParaRPr lang="en-US" sz="2200" dirty="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2200" dirty="0">
                              <a:solidFill>
                                <a:schemeClr val="bg1"/>
                              </a:solidFill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2.3</a:t>
                          </a:r>
                          <a:endParaRPr lang="en-US" sz="2200" dirty="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40419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2200">
                              <a:solidFill>
                                <a:schemeClr val="bg1"/>
                              </a:solidFill>
                              <a:latin typeface="Tahoma" panose="020B0604030504040204" pitchFamily="34" charset="0"/>
                              <a:cs typeface="Tahoma" panose="020B0604030504040204" pitchFamily="34" charset="0"/>
                            </a:rPr>
                            <a:t>Area</a:t>
                          </a:r>
                          <a:endParaRPr lang="en-US" sz="2200" dirty="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2200" dirty="0">
                              <a:solidFill>
                                <a:schemeClr val="bg1"/>
                              </a:solidFill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8.66</a:t>
                          </a:r>
                          <a:endParaRPr lang="en-US" sz="2200" dirty="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200" dirty="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200" dirty="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200" dirty="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0811717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3" name="Table 2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821752" y="3146268"/>
              <a:ext cx="6096000" cy="1706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67650093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128385639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3304897305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823608918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3820846194"/>
                        </a:ext>
                      </a:extLst>
                    </a:gridCol>
                  </a:tblGrid>
                  <a:tr h="426720">
                    <a:tc>
                      <a:txBody>
                        <a:bodyPr/>
                        <a:lstStyle/>
                        <a:p>
                          <a:endParaRPr lang="en-US" sz="2200" dirty="0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de-DE" sz="2200" dirty="0">
                              <a:solidFill>
                                <a:srgbClr val="FFC000"/>
                              </a:solidFill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Operatore 1</a:t>
                          </a:r>
                          <a:endParaRPr lang="en-US" sz="2200" dirty="0">
                            <a:solidFill>
                              <a:srgbClr val="FFC000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200" dirty="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2200" dirty="0">
                              <a:solidFill>
                                <a:srgbClr val="FFC000"/>
                              </a:solidFill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Operatore 2</a:t>
                          </a:r>
                          <a:endParaRPr lang="en-US" sz="2200" dirty="0">
                            <a:solidFill>
                              <a:srgbClr val="FFC000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200" dirty="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90213059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00" t="-107042" r="-401500" b="-2267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2200" dirty="0">
                              <a:solidFill>
                                <a:schemeClr val="bg1"/>
                              </a:solidFill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3.2</a:t>
                          </a:r>
                          <a:endParaRPr lang="en-US" sz="2200" dirty="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2200" dirty="0">
                              <a:solidFill>
                                <a:schemeClr val="bg1"/>
                              </a:solidFill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3.1</a:t>
                          </a:r>
                          <a:endParaRPr lang="en-US" sz="2200" dirty="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2200" dirty="0">
                              <a:solidFill>
                                <a:schemeClr val="bg1"/>
                              </a:solidFill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2.9</a:t>
                          </a:r>
                          <a:endParaRPr lang="en-US" sz="2200" dirty="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2200" dirty="0">
                              <a:solidFill>
                                <a:schemeClr val="bg1"/>
                              </a:solidFill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3.2</a:t>
                          </a:r>
                          <a:endParaRPr lang="en-US" sz="2200" dirty="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58836069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00" t="-210000" r="-401500" b="-1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2200" dirty="0">
                              <a:solidFill>
                                <a:schemeClr val="bg1"/>
                              </a:solidFill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2.8</a:t>
                          </a:r>
                          <a:endParaRPr lang="en-US" sz="2200" dirty="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2200" dirty="0">
                              <a:solidFill>
                                <a:schemeClr val="bg1"/>
                              </a:solidFill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2.7</a:t>
                          </a:r>
                          <a:endParaRPr lang="en-US" sz="2200" dirty="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2200" dirty="0">
                              <a:solidFill>
                                <a:schemeClr val="bg1"/>
                              </a:solidFill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2.8</a:t>
                          </a:r>
                          <a:endParaRPr lang="en-US" sz="2200" dirty="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2200" dirty="0">
                              <a:solidFill>
                                <a:schemeClr val="bg1"/>
                              </a:solidFill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2.3</a:t>
                          </a:r>
                          <a:endParaRPr lang="en-US" sz="2200" dirty="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4041976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2200">
                              <a:solidFill>
                                <a:schemeClr val="bg1"/>
                              </a:solidFill>
                              <a:latin typeface="Tahoma" panose="020B0604030504040204" pitchFamily="34" charset="0"/>
                              <a:cs typeface="Tahoma" panose="020B0604030504040204" pitchFamily="34" charset="0"/>
                            </a:rPr>
                            <a:t>Area</a:t>
                          </a:r>
                          <a:endParaRPr lang="en-US" sz="2200" dirty="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2200" dirty="0">
                              <a:solidFill>
                                <a:schemeClr val="bg1"/>
                              </a:solidFill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8.66</a:t>
                          </a:r>
                          <a:endParaRPr lang="en-US" sz="2200" dirty="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200" dirty="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200" dirty="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200" dirty="0">
                            <a:solidFill>
                              <a:schemeClr val="bg1"/>
                            </a:solidFill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0811717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2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1755" y="5058385"/>
            <a:ext cx="8534399" cy="2532375"/>
          </a:xfrm>
        </p:spPr>
        <p:txBody>
          <a:bodyPr>
            <a:normAutofit/>
          </a:bodyPr>
          <a:lstStyle/>
          <a:p>
            <a:r>
              <a:rPr lang="it-IT" sz="2200" b="1" dirty="0"/>
              <a:t>Operatore 1			Operatore 2</a:t>
            </a:r>
            <a:r>
              <a:rPr lang="it-IT" sz="2200" dirty="0"/>
              <a:t>				</a:t>
            </a:r>
          </a:p>
          <a:p>
            <a:r>
              <a:rPr lang="it-IT" dirty="0"/>
              <a:t>Precisione: 			Precisione:	</a:t>
            </a:r>
          </a:p>
          <a:p>
            <a:r>
              <a:rPr lang="it-IT" sz="2200" dirty="0"/>
              <a:t>Accuratezza:			Acuratezza:	</a:t>
            </a:r>
            <a:endParaRPr lang="de-DE" sz="2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unibz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329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Cifre significative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1754" y="1268760"/>
            <a:ext cx="8534399" cy="2114520"/>
          </a:xfrm>
        </p:spPr>
        <p:txBody>
          <a:bodyPr>
            <a:normAutofit/>
          </a:bodyPr>
          <a:lstStyle/>
          <a:p>
            <a:r>
              <a:rPr lang="en-US" sz="2200" dirty="0" err="1"/>
              <a:t>Quando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risultati</a:t>
            </a:r>
            <a:r>
              <a:rPr lang="en-US" sz="2200" dirty="0"/>
              <a:t> </a:t>
            </a:r>
            <a:r>
              <a:rPr lang="en-US" sz="2200" dirty="0" err="1"/>
              <a:t>sono</a:t>
            </a:r>
            <a:r>
              <a:rPr lang="en-US" sz="2200" dirty="0"/>
              <a:t> la media di </a:t>
            </a:r>
            <a:r>
              <a:rPr lang="en-US" sz="2200" dirty="0" err="1"/>
              <a:t>misure</a:t>
            </a:r>
            <a:r>
              <a:rPr lang="en-US" sz="2200" dirty="0"/>
              <a:t> </a:t>
            </a:r>
            <a:r>
              <a:rPr lang="en-US" sz="2200" dirty="0" err="1"/>
              <a:t>ripetute</a:t>
            </a:r>
            <a:r>
              <a:rPr lang="en-US" sz="2200" dirty="0"/>
              <a:t>, </a:t>
            </a:r>
            <a:r>
              <a:rPr lang="en-US" sz="2200" dirty="0" err="1"/>
              <a:t>l’espressione</a:t>
            </a:r>
            <a:r>
              <a:rPr lang="en-US" sz="2200" dirty="0"/>
              <a:t> del </a:t>
            </a:r>
            <a:r>
              <a:rPr lang="en-US" sz="2200" dirty="0" err="1"/>
              <a:t>risultato</a:t>
            </a:r>
            <a:r>
              <a:rPr lang="en-US" sz="2200" dirty="0"/>
              <a:t> </a:t>
            </a:r>
            <a:r>
              <a:rPr lang="en-US" sz="2200" dirty="0" err="1"/>
              <a:t>deve</a:t>
            </a:r>
            <a:r>
              <a:rPr lang="en-US" sz="2200" dirty="0"/>
              <a:t> </a:t>
            </a:r>
            <a:r>
              <a:rPr lang="en-US" sz="2200" dirty="0" err="1"/>
              <a:t>essere</a:t>
            </a:r>
            <a:r>
              <a:rPr lang="en-US" sz="2200" dirty="0"/>
              <a:t> </a:t>
            </a:r>
            <a:r>
              <a:rPr lang="en-US" sz="2200" dirty="0" err="1"/>
              <a:t>approssimato</a:t>
            </a:r>
            <a:r>
              <a:rPr lang="en-US" sz="2200" dirty="0"/>
              <a:t> </a:t>
            </a:r>
            <a:r>
              <a:rPr lang="en-US" sz="2200" dirty="0" err="1"/>
              <a:t>alla</a:t>
            </a:r>
            <a:r>
              <a:rPr lang="en-US" sz="2200" dirty="0"/>
              <a:t> prima </a:t>
            </a:r>
            <a:r>
              <a:rPr lang="en-US" sz="2200" dirty="0" err="1"/>
              <a:t>cifra</a:t>
            </a:r>
            <a:r>
              <a:rPr lang="en-US" sz="2200" dirty="0"/>
              <a:t> </a:t>
            </a:r>
            <a:r>
              <a:rPr lang="en-US" sz="2200" dirty="0" err="1"/>
              <a:t>significativa</a:t>
            </a:r>
            <a:r>
              <a:rPr lang="en-US" sz="2200" dirty="0"/>
              <a:t> della </a:t>
            </a:r>
            <a:r>
              <a:rPr lang="en-US" sz="2200" dirty="0" err="1"/>
              <a:t>sua</a:t>
            </a:r>
            <a:r>
              <a:rPr lang="en-US" sz="2200" dirty="0"/>
              <a:t> </a:t>
            </a:r>
            <a:r>
              <a:rPr lang="en-US" sz="2200" dirty="0" err="1"/>
              <a:t>deviazione</a:t>
            </a:r>
            <a:r>
              <a:rPr lang="en-US" sz="2200" dirty="0"/>
              <a:t> standard. </a:t>
            </a:r>
            <a:endParaRPr lang="it-IT" sz="2200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301753" y="2524148"/>
            <a:ext cx="8534399" cy="3137351"/>
          </a:xfrm>
          <a:prstGeom prst="rect">
            <a:avLst/>
          </a:prstGeom>
          <a:ln w="38100">
            <a:solidFill>
              <a:srgbClr val="FFFFFF"/>
            </a:solidFill>
          </a:ln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7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17220" indent="-342900" algn="l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buChar char="q"/>
              <a:defRPr kumimoji="0" sz="22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37260" indent="-342900" algn="l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buChar char="Ø"/>
              <a:defRPr kumimoji="0"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11580" indent="-342900" algn="l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Courier New" panose="02070309020205020404" pitchFamily="49" charset="0"/>
              <a:buChar char="o"/>
              <a:defRPr kumimoji="0"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43000" indent="0" algn="l" rtl="0" eaLnBrk="1" latinLnBrk="0" hangingPunct="1">
              <a:spcBef>
                <a:spcPct val="20000"/>
              </a:spcBef>
              <a:buClr>
                <a:schemeClr val="bg1"/>
              </a:buClr>
              <a:buFontTx/>
              <a:buNone/>
              <a:defRPr kumimoji="0"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FFFF"/>
              </a:buClr>
            </a:pPr>
            <a:r>
              <a:rPr lang="en-US" sz="2200" b="1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Esempio</a:t>
            </a:r>
            <a:r>
              <a:rPr lang="en-US" sz="22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2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72683" y="3472666"/>
          <a:ext cx="314587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2939">
                  <a:extLst>
                    <a:ext uri="{9D8B030D-6E8A-4147-A177-3AD203B41FA5}">
                      <a16:colId xmlns:a16="http://schemas.microsoft.com/office/drawing/2014/main" val="1575967316"/>
                    </a:ext>
                  </a:extLst>
                </a:gridCol>
                <a:gridCol w="1572939">
                  <a:extLst>
                    <a:ext uri="{9D8B030D-6E8A-4147-A177-3AD203B41FA5}">
                      <a16:colId xmlns:a16="http://schemas.microsoft.com/office/drawing/2014/main" val="33666664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de-DE" kern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#</a:t>
                      </a:r>
                      <a:endParaRPr kumimoji="0" lang="en-US" kern="12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de-DE" kern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g/L</a:t>
                      </a:r>
                      <a:endParaRPr kumimoji="0" lang="en-US" kern="12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703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de-DE" kern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kumimoji="0" lang="en-US" kern="12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kern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9.651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627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de-DE" kern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kumimoji="0" lang="en-US" kern="12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kern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9.376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561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de-DE" kern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kumimoji="0" lang="en-US" kern="12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kern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9.552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812567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199466" y="2778399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Media = 9.526333 </a:t>
            </a:r>
          </a:p>
          <a:p>
            <a:r>
              <a:rPr lang="en-US" sz="2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Dev. Standard = 0.139285</a:t>
            </a:r>
          </a:p>
          <a:p>
            <a:endParaRPr lang="de-DE" sz="2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sz="2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Espressione del risultato:</a:t>
            </a:r>
            <a:endParaRPr lang="en-US" sz="2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9.5 ± 0.1 g/L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unibz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508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cifre significative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1754" y="1268760"/>
            <a:ext cx="8534399" cy="4989368"/>
          </a:xfrm>
        </p:spPr>
        <p:txBody>
          <a:bodyPr>
            <a:normAutofit/>
          </a:bodyPr>
          <a:lstStyle/>
          <a:p>
            <a:r>
              <a:rPr lang="en-US" sz="2200" dirty="0" err="1"/>
              <a:t>Quando</a:t>
            </a:r>
            <a:r>
              <a:rPr lang="en-US" sz="2200" dirty="0"/>
              <a:t> </a:t>
            </a:r>
            <a:r>
              <a:rPr lang="en-US" sz="2200" dirty="0" err="1"/>
              <a:t>il</a:t>
            </a:r>
            <a:r>
              <a:rPr lang="en-US" sz="2200" dirty="0"/>
              <a:t> </a:t>
            </a:r>
            <a:r>
              <a:rPr lang="en-US" sz="2200" dirty="0" err="1"/>
              <a:t>risultato</a:t>
            </a:r>
            <a:r>
              <a:rPr lang="en-US" sz="2200" dirty="0"/>
              <a:t> è </a:t>
            </a:r>
            <a:r>
              <a:rPr lang="en-US" sz="2200" dirty="0" err="1"/>
              <a:t>il</a:t>
            </a:r>
            <a:r>
              <a:rPr lang="en-US" sz="2200" dirty="0"/>
              <a:t> </a:t>
            </a:r>
            <a:r>
              <a:rPr lang="en-US" sz="2200" dirty="0" err="1"/>
              <a:t>calcolo</a:t>
            </a:r>
            <a:r>
              <a:rPr lang="en-US" sz="2200" dirty="0"/>
              <a:t> di </a:t>
            </a:r>
            <a:r>
              <a:rPr lang="en-US" sz="2200" dirty="0" err="1"/>
              <a:t>più</a:t>
            </a:r>
            <a:r>
              <a:rPr lang="en-US" sz="2200" dirty="0"/>
              <a:t> </a:t>
            </a:r>
            <a:r>
              <a:rPr lang="en-US" sz="2200" dirty="0" err="1"/>
              <a:t>variabili</a:t>
            </a:r>
            <a:r>
              <a:rPr lang="en-US" sz="2200" dirty="0"/>
              <a:t> </a:t>
            </a:r>
            <a:r>
              <a:rPr lang="en-US" sz="2200" dirty="0" err="1"/>
              <a:t>espresse</a:t>
            </a:r>
            <a:r>
              <a:rPr lang="en-US" sz="2200" dirty="0"/>
              <a:t> con un </a:t>
            </a:r>
            <a:r>
              <a:rPr lang="en-US" sz="2200" dirty="0" err="1"/>
              <a:t>numero</a:t>
            </a:r>
            <a:r>
              <a:rPr lang="en-US" sz="2200" dirty="0"/>
              <a:t> </a:t>
            </a:r>
            <a:r>
              <a:rPr lang="en-US" sz="2200" dirty="0" err="1"/>
              <a:t>differente</a:t>
            </a:r>
            <a:r>
              <a:rPr lang="en-US" sz="2200" dirty="0"/>
              <a:t> di </a:t>
            </a:r>
            <a:r>
              <a:rPr lang="en-US" sz="2200" dirty="0" err="1"/>
              <a:t>cifre</a:t>
            </a:r>
            <a:r>
              <a:rPr lang="en-US" sz="2200" dirty="0"/>
              <a:t> </a:t>
            </a:r>
            <a:r>
              <a:rPr lang="en-US" sz="2200" dirty="0" err="1"/>
              <a:t>significative</a:t>
            </a:r>
            <a:r>
              <a:rPr lang="en-US" sz="2200" dirty="0"/>
              <a:t>, </a:t>
            </a:r>
            <a:r>
              <a:rPr lang="en-US" sz="2200" dirty="0" err="1"/>
              <a:t>allora</a:t>
            </a:r>
            <a:r>
              <a:rPr lang="en-US" sz="2200" dirty="0"/>
              <a:t> </a:t>
            </a:r>
            <a:r>
              <a:rPr lang="en-US" sz="2200" dirty="0" err="1"/>
              <a:t>il</a:t>
            </a:r>
            <a:r>
              <a:rPr lang="en-US" sz="2200" dirty="0"/>
              <a:t> </a:t>
            </a:r>
            <a:r>
              <a:rPr lang="en-US" sz="2200" dirty="0" err="1"/>
              <a:t>risultato</a:t>
            </a:r>
            <a:r>
              <a:rPr lang="en-US" sz="2200" dirty="0"/>
              <a:t> </a:t>
            </a:r>
            <a:r>
              <a:rPr lang="en-US" sz="2200" dirty="0" err="1"/>
              <a:t>si</a:t>
            </a:r>
            <a:r>
              <a:rPr lang="en-US" sz="2200" dirty="0"/>
              <a:t> </a:t>
            </a:r>
            <a:r>
              <a:rPr lang="en-US" sz="2200" dirty="0" err="1"/>
              <a:t>scrive</a:t>
            </a:r>
            <a:r>
              <a:rPr lang="en-US" sz="2200" dirty="0"/>
              <a:t> con </a:t>
            </a:r>
            <a:r>
              <a:rPr lang="en-US" sz="2200" dirty="0" err="1"/>
              <a:t>il</a:t>
            </a:r>
            <a:r>
              <a:rPr lang="en-US" sz="2200" dirty="0"/>
              <a:t> </a:t>
            </a:r>
            <a:r>
              <a:rPr lang="en-US" sz="2200" dirty="0" err="1"/>
              <a:t>numero</a:t>
            </a:r>
            <a:r>
              <a:rPr lang="en-US" sz="2200" dirty="0"/>
              <a:t> di </a:t>
            </a:r>
            <a:r>
              <a:rPr lang="en-US" sz="2200" dirty="0" err="1"/>
              <a:t>cifre</a:t>
            </a:r>
            <a:r>
              <a:rPr lang="en-US" sz="2200" dirty="0"/>
              <a:t> </a:t>
            </a:r>
            <a:r>
              <a:rPr lang="en-US" sz="2200" dirty="0" err="1"/>
              <a:t>più</a:t>
            </a:r>
            <a:r>
              <a:rPr lang="en-US" sz="2200" dirty="0"/>
              <a:t> </a:t>
            </a:r>
            <a:r>
              <a:rPr lang="en-US" sz="2200" dirty="0" err="1"/>
              <a:t>piccole</a:t>
            </a:r>
            <a:r>
              <a:rPr lang="en-US" sz="2200" dirty="0"/>
              <a:t>.</a:t>
            </a:r>
          </a:p>
          <a:p>
            <a:r>
              <a:rPr lang="en-US" sz="2200" dirty="0"/>
              <a:t>Per </a:t>
            </a:r>
            <a:r>
              <a:rPr lang="en-US" sz="2200" dirty="0" err="1"/>
              <a:t>esempio</a:t>
            </a:r>
            <a:r>
              <a:rPr lang="en-US" sz="2200" dirty="0"/>
              <a:t>: </a:t>
            </a:r>
          </a:p>
          <a:p>
            <a:r>
              <a:rPr lang="en-US" sz="2200" dirty="0"/>
              <a:t>	C = A x B</a:t>
            </a:r>
          </a:p>
          <a:p>
            <a:r>
              <a:rPr lang="en-US" sz="2200" dirty="0"/>
              <a:t>Se: </a:t>
            </a:r>
          </a:p>
          <a:p>
            <a:r>
              <a:rPr lang="en-US" sz="2200" dirty="0"/>
              <a:t>	A = 2.3601 (cinque </a:t>
            </a:r>
            <a:r>
              <a:rPr lang="en-US" sz="2200" dirty="0" err="1"/>
              <a:t>cifre</a:t>
            </a:r>
            <a:r>
              <a:rPr lang="en-US" sz="2200" dirty="0"/>
              <a:t> </a:t>
            </a:r>
            <a:r>
              <a:rPr lang="en-US" sz="2200" dirty="0" err="1"/>
              <a:t>significative</a:t>
            </a:r>
            <a:r>
              <a:rPr lang="en-US" sz="2200" dirty="0"/>
              <a:t>)</a:t>
            </a:r>
          </a:p>
          <a:p>
            <a:r>
              <a:rPr lang="en-US" sz="2200" dirty="0"/>
              <a:t>	B = 0.34 (due </a:t>
            </a:r>
            <a:r>
              <a:rPr lang="en-US" sz="2200" dirty="0" err="1"/>
              <a:t>cifre</a:t>
            </a:r>
            <a:r>
              <a:rPr lang="en-US" sz="2200" dirty="0"/>
              <a:t> </a:t>
            </a:r>
            <a:r>
              <a:rPr lang="en-US" sz="2200" dirty="0" err="1"/>
              <a:t>significative</a:t>
            </a:r>
            <a:r>
              <a:rPr lang="en-US" sz="2200" dirty="0"/>
              <a:t>)</a:t>
            </a:r>
          </a:p>
          <a:p>
            <a:r>
              <a:rPr lang="en-US" sz="2200" dirty="0" err="1"/>
              <a:t>Allora</a:t>
            </a:r>
            <a:r>
              <a:rPr lang="en-US" sz="2200" dirty="0"/>
              <a:t>: </a:t>
            </a:r>
          </a:p>
          <a:p>
            <a:r>
              <a:rPr lang="en-US" sz="2200" dirty="0"/>
              <a:t>	C = 0.80 (due </a:t>
            </a:r>
            <a:r>
              <a:rPr lang="en-US" sz="2200" dirty="0" err="1"/>
              <a:t>cifre</a:t>
            </a:r>
            <a:r>
              <a:rPr lang="en-US" sz="2200" dirty="0"/>
              <a:t> </a:t>
            </a:r>
            <a:r>
              <a:rPr lang="en-US" sz="2200" dirty="0" err="1"/>
              <a:t>significative</a:t>
            </a:r>
            <a:r>
              <a:rPr lang="en-US" sz="2200" dirty="0"/>
              <a:t>). </a:t>
            </a:r>
          </a:p>
          <a:p>
            <a:endParaRPr lang="it-IT" sz="2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unibz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342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5EBCB-566D-49EA-885E-5AC95F587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arrotondamento</a:t>
            </a:r>
            <a:r>
              <a:rPr lang="de-DE" dirty="0"/>
              <a:t> </a:t>
            </a:r>
            <a:r>
              <a:rPr lang="de-DE" dirty="0" err="1"/>
              <a:t>dei</a:t>
            </a:r>
            <a:r>
              <a:rPr lang="de-DE" dirty="0"/>
              <a:t> </a:t>
            </a:r>
            <a:r>
              <a:rPr lang="de-DE" dirty="0" err="1"/>
              <a:t>risultati</a:t>
            </a:r>
            <a:endParaRPr lang="it-I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759311-ABB2-4DDE-8579-D09D3D7A74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it-IT" sz="2400" dirty="0"/>
              <a:t>Se la cifra da scartare è inferiore a 5, si lascia inalterata la cifra precedente (più significativa).</a:t>
            </a: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v"/>
            </a:pPr>
            <a:endParaRPr lang="de-DE" sz="2400" dirty="0"/>
          </a:p>
          <a:p>
            <a:pPr lvl="1" indent="0">
              <a:buNone/>
            </a:pPr>
            <a:r>
              <a:rPr lang="de-DE" sz="2400" dirty="0"/>
              <a:t>5.4</a:t>
            </a:r>
            <a:r>
              <a:rPr lang="de-DE" sz="2400" b="1" dirty="0">
                <a:solidFill>
                  <a:schemeClr val="accent2"/>
                </a:solidFill>
              </a:rPr>
              <a:t>2</a:t>
            </a:r>
            <a:r>
              <a:rPr lang="de-DE" sz="2400" dirty="0"/>
              <a:t>49 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± </a:t>
            </a:r>
            <a:r>
              <a:rPr lang="de-DE" sz="2400" dirty="0"/>
              <a:t>0.0</a:t>
            </a:r>
            <a:r>
              <a:rPr lang="de-DE" sz="2400" b="1" dirty="0">
                <a:solidFill>
                  <a:schemeClr val="accent2"/>
                </a:solidFill>
              </a:rPr>
              <a:t>2</a:t>
            </a:r>
            <a:r>
              <a:rPr lang="de-DE" sz="2400" dirty="0"/>
              <a:t> =&gt; 5.42 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± </a:t>
            </a:r>
            <a:r>
              <a:rPr lang="de-DE" sz="2400" dirty="0"/>
              <a:t>0.02</a:t>
            </a: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v"/>
            </a:pPr>
            <a:endParaRPr lang="it-IT" sz="2400" dirty="0"/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it-IT" sz="2400" dirty="0"/>
              <a:t>Se la cifra da scartare è 5 seguito da altri decimali o maggiore di 5, si incrementa di 1 la cifra precedente (più significativa).</a:t>
            </a: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v"/>
            </a:pPr>
            <a:endParaRPr lang="de-DE" sz="2400" dirty="0"/>
          </a:p>
          <a:p>
            <a:pPr lvl="1" indent="0">
              <a:buNone/>
            </a:pPr>
            <a:r>
              <a:rPr lang="de-DE" sz="2400" dirty="0"/>
              <a:t>5.4</a:t>
            </a:r>
            <a:r>
              <a:rPr lang="de-DE" sz="2400" b="1" dirty="0">
                <a:solidFill>
                  <a:schemeClr val="accent2"/>
                </a:solidFill>
              </a:rPr>
              <a:t>2</a:t>
            </a:r>
            <a:r>
              <a:rPr lang="de-DE" sz="2400" dirty="0"/>
              <a:t>51 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± </a:t>
            </a:r>
            <a:r>
              <a:rPr lang="de-DE" sz="2400" dirty="0"/>
              <a:t>0.0</a:t>
            </a:r>
            <a:r>
              <a:rPr lang="de-DE" sz="2400" b="1" dirty="0">
                <a:solidFill>
                  <a:schemeClr val="accent2"/>
                </a:solidFill>
              </a:rPr>
              <a:t>2</a:t>
            </a:r>
            <a:r>
              <a:rPr lang="de-DE" sz="2400" dirty="0"/>
              <a:t> =&gt; 5.43 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± </a:t>
            </a:r>
            <a:r>
              <a:rPr lang="de-DE" sz="2400" dirty="0"/>
              <a:t>0.02</a:t>
            </a:r>
          </a:p>
          <a:p>
            <a:pPr lvl="1" indent="0">
              <a:buNone/>
            </a:pPr>
            <a:endParaRPr lang="de-DE" sz="2400" dirty="0"/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it-IT" sz="2400" dirty="0"/>
              <a:t>Se la cifra da scartare è esattamente 5, occorre seguire regole arbitrarie. Lo standard </a:t>
            </a:r>
            <a:r>
              <a:rPr lang="it-IT" sz="2400" b="1" dirty="0"/>
              <a:t>ASTM E29</a:t>
            </a:r>
            <a:r>
              <a:rPr lang="it-IT" sz="2400" dirty="0"/>
              <a:t>, per esempio, arrotonda in modo che l’ultima cifra significativa sia pari:</a:t>
            </a: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v"/>
            </a:pPr>
            <a:endParaRPr lang="de-DE" sz="2400" dirty="0"/>
          </a:p>
          <a:p>
            <a:pPr lvl="1" indent="0">
              <a:buNone/>
            </a:pPr>
            <a:r>
              <a:rPr lang="de-DE" sz="2400" dirty="0"/>
              <a:t>5.245 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± </a:t>
            </a:r>
            <a:r>
              <a:rPr lang="de-DE" sz="2400" dirty="0"/>
              <a:t>0.0</a:t>
            </a:r>
            <a:r>
              <a:rPr lang="de-DE" sz="2400" b="1" dirty="0">
                <a:solidFill>
                  <a:schemeClr val="accent2"/>
                </a:solidFill>
              </a:rPr>
              <a:t>2</a:t>
            </a:r>
            <a:r>
              <a:rPr lang="de-DE" sz="2400" dirty="0"/>
              <a:t> =&gt; 5.24 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± </a:t>
            </a:r>
            <a:r>
              <a:rPr lang="de-DE" sz="2400" dirty="0"/>
              <a:t>0.02</a:t>
            </a:r>
          </a:p>
          <a:p>
            <a:pPr lvl="1" indent="0">
              <a:buNone/>
            </a:pPr>
            <a:r>
              <a:rPr lang="de-DE" sz="2400" dirty="0"/>
              <a:t>5.255 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± </a:t>
            </a:r>
            <a:r>
              <a:rPr lang="de-DE" sz="2400" dirty="0"/>
              <a:t>0.0</a:t>
            </a:r>
            <a:r>
              <a:rPr lang="de-DE" sz="2400" b="1" dirty="0">
                <a:solidFill>
                  <a:schemeClr val="accent2"/>
                </a:solidFill>
              </a:rPr>
              <a:t>2</a:t>
            </a:r>
            <a:r>
              <a:rPr lang="de-DE" sz="2400" dirty="0"/>
              <a:t> =&gt; 5.26 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± </a:t>
            </a:r>
            <a:r>
              <a:rPr lang="de-DE" sz="2400" dirty="0"/>
              <a:t>0.02</a:t>
            </a:r>
          </a:p>
          <a:p>
            <a:pPr lvl="1" indent="0">
              <a:buNone/>
            </a:pPr>
            <a:endParaRPr lang="de-DE" sz="2400" dirty="0"/>
          </a:p>
          <a:p>
            <a:pPr lvl="1" indent="0">
              <a:buNone/>
            </a:pPr>
            <a:endParaRPr lang="it-IT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A1E20F-73C6-47C9-9DE0-DA098472CB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unibz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015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Grandezze fisiche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unibz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40313358"/>
                  </p:ext>
                </p:extLst>
              </p:nvPr>
            </p:nvGraphicFramePr>
            <p:xfrm>
              <a:off x="103764" y="2946939"/>
              <a:ext cx="4422844" cy="16299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05711">
                      <a:extLst>
                        <a:ext uri="{9D8B030D-6E8A-4147-A177-3AD203B41FA5}">
                          <a16:colId xmlns:a16="http://schemas.microsoft.com/office/drawing/2014/main" val="2841528236"/>
                        </a:ext>
                      </a:extLst>
                    </a:gridCol>
                    <a:gridCol w="1105711">
                      <a:extLst>
                        <a:ext uri="{9D8B030D-6E8A-4147-A177-3AD203B41FA5}">
                          <a16:colId xmlns:a16="http://schemas.microsoft.com/office/drawing/2014/main" val="3824984330"/>
                        </a:ext>
                      </a:extLst>
                    </a:gridCol>
                    <a:gridCol w="1105711">
                      <a:extLst>
                        <a:ext uri="{9D8B030D-6E8A-4147-A177-3AD203B41FA5}">
                          <a16:colId xmlns:a16="http://schemas.microsoft.com/office/drawing/2014/main" val="4180543889"/>
                        </a:ext>
                      </a:extLst>
                    </a:gridCol>
                    <a:gridCol w="1105711">
                      <a:extLst>
                        <a:ext uri="{9D8B030D-6E8A-4147-A177-3AD203B41FA5}">
                          <a16:colId xmlns:a16="http://schemas.microsoft.com/office/drawing/2014/main" val="22343679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Nome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Simbolo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Dimensione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Unità SI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360571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Volume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4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oMath>
                            </m:oMathPara>
                          </a14:m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p>
                                    <m: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467107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Massa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4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oMath>
                            </m:oMathPara>
                          </a14:m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M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4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𝑘𝑔</m:t>
                                </m:r>
                              </m:oMath>
                            </m:oMathPara>
                          </a14:m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11752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Forza peso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de-DE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lin"/>
                                    <m:ctrlP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𝑀𝐿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de-DE" sz="1400" b="0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DE" sz="1400" b="0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p>
                                        <m:r>
                                          <a:rPr lang="de-DE" sz="1400" b="0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4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𝑘𝑔</m:t>
                                </m:r>
                                <m:r>
                                  <a:rPr lang="de-DE" sz="14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de-DE" sz="14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de-DE" sz="14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sSup>
                                  <m:sSupPr>
                                    <m:ctrlP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de-DE" sz="14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de-DE" sz="14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oMath>
                            </m:oMathPara>
                          </a14:m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0206816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40313358"/>
                  </p:ext>
                </p:extLst>
              </p:nvPr>
            </p:nvGraphicFramePr>
            <p:xfrm>
              <a:off x="103764" y="2946939"/>
              <a:ext cx="4422844" cy="16299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05711">
                      <a:extLst>
                        <a:ext uri="{9D8B030D-6E8A-4147-A177-3AD203B41FA5}">
                          <a16:colId xmlns:a16="http://schemas.microsoft.com/office/drawing/2014/main" val="2841528236"/>
                        </a:ext>
                      </a:extLst>
                    </a:gridCol>
                    <a:gridCol w="1105711">
                      <a:extLst>
                        <a:ext uri="{9D8B030D-6E8A-4147-A177-3AD203B41FA5}">
                          <a16:colId xmlns:a16="http://schemas.microsoft.com/office/drawing/2014/main" val="3824984330"/>
                        </a:ext>
                      </a:extLst>
                    </a:gridCol>
                    <a:gridCol w="1105711">
                      <a:extLst>
                        <a:ext uri="{9D8B030D-6E8A-4147-A177-3AD203B41FA5}">
                          <a16:colId xmlns:a16="http://schemas.microsoft.com/office/drawing/2014/main" val="4180543889"/>
                        </a:ext>
                      </a:extLst>
                    </a:gridCol>
                    <a:gridCol w="1105711">
                      <a:extLst>
                        <a:ext uri="{9D8B030D-6E8A-4147-A177-3AD203B41FA5}">
                          <a16:colId xmlns:a16="http://schemas.microsoft.com/office/drawing/2014/main" val="22343679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Nome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Simbolo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Dimensione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Unità SI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360571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Volume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2210" t="-103279" r="-203315" b="-3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1099" t="-103279" r="-102198" b="-3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2762" t="-103279" r="-2762" b="-3114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467107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Massa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2210" t="-203279" r="-203315" b="-2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M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2762" t="-203279" r="-2762" b="-2114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1175202"/>
                      </a:ext>
                    </a:extLst>
                  </a:tr>
                  <a:tr h="51746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Forza peso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2210" t="-217647" r="-203315" b="-5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1099" t="-217647" r="-102198" b="-5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2762" t="-217647" r="-2762" b="-5176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0206816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7796174"/>
                  </p:ext>
                </p:extLst>
              </p:nvPr>
            </p:nvGraphicFramePr>
            <p:xfrm>
              <a:off x="4604428" y="2946939"/>
              <a:ext cx="4422844" cy="153758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05711">
                      <a:extLst>
                        <a:ext uri="{9D8B030D-6E8A-4147-A177-3AD203B41FA5}">
                          <a16:colId xmlns:a16="http://schemas.microsoft.com/office/drawing/2014/main" val="2841528236"/>
                        </a:ext>
                      </a:extLst>
                    </a:gridCol>
                    <a:gridCol w="1105711">
                      <a:extLst>
                        <a:ext uri="{9D8B030D-6E8A-4147-A177-3AD203B41FA5}">
                          <a16:colId xmlns:a16="http://schemas.microsoft.com/office/drawing/2014/main" val="3824984330"/>
                        </a:ext>
                      </a:extLst>
                    </a:gridCol>
                    <a:gridCol w="1105711">
                      <a:extLst>
                        <a:ext uri="{9D8B030D-6E8A-4147-A177-3AD203B41FA5}">
                          <a16:colId xmlns:a16="http://schemas.microsoft.com/office/drawing/2014/main" val="4180543889"/>
                        </a:ext>
                      </a:extLst>
                    </a:gridCol>
                    <a:gridCol w="1105711">
                      <a:extLst>
                        <a:ext uri="{9D8B030D-6E8A-4147-A177-3AD203B41FA5}">
                          <a16:colId xmlns:a16="http://schemas.microsoft.com/office/drawing/2014/main" val="223436795"/>
                        </a:ext>
                      </a:extLst>
                    </a:gridCol>
                  </a:tblGrid>
                  <a:tr h="4366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Nome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Simbolo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Dimensione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Unità SI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36057146"/>
                      </a:ext>
                    </a:extLst>
                  </a:tr>
                  <a:tr h="4366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Densità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4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</m:oMath>
                            </m:oMathPara>
                          </a14:m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num>
                                  <m:den>
                                    <m: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den>
                                </m:f>
                                <m:r>
                                  <a:rPr lang="de-DE" sz="14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  <m: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p>
                                    <m: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4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𝑘𝑔</m:t>
                                </m:r>
                                <m:sSup>
                                  <m:sSupPr>
                                    <m:ctrlP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46710752"/>
                      </a:ext>
                    </a:extLst>
                  </a:tr>
                  <a:tr h="6100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Peso specifico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𝛾</m:t>
                                </m:r>
                              </m:oMath>
                            </m:oMathPara>
                          </a14:m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num>
                                  <m:den>
                                    <m: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den>
                                </m:f>
                                <m:r>
                                  <a:rPr lang="de-DE" sz="14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de-DE" sz="14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  <m:r>
                                  <a:rPr lang="de-DE" sz="14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sSup>
                                  <m:sSupPr>
                                    <m:ctrlP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p>
                                    <m: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lin"/>
                                    <m:ctrlP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sz="1400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de-DE" sz="1400" b="0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DE" sz="1400" b="0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p>
                                        <m:r>
                                          <a:rPr lang="de-DE" sz="1400" b="0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887220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7796174"/>
                  </p:ext>
                </p:extLst>
              </p:nvPr>
            </p:nvGraphicFramePr>
            <p:xfrm>
              <a:off x="4604428" y="2946939"/>
              <a:ext cx="4422844" cy="153758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05711">
                      <a:extLst>
                        <a:ext uri="{9D8B030D-6E8A-4147-A177-3AD203B41FA5}">
                          <a16:colId xmlns:a16="http://schemas.microsoft.com/office/drawing/2014/main" val="2841528236"/>
                        </a:ext>
                      </a:extLst>
                    </a:gridCol>
                    <a:gridCol w="1105711">
                      <a:extLst>
                        <a:ext uri="{9D8B030D-6E8A-4147-A177-3AD203B41FA5}">
                          <a16:colId xmlns:a16="http://schemas.microsoft.com/office/drawing/2014/main" val="3824984330"/>
                        </a:ext>
                      </a:extLst>
                    </a:gridCol>
                    <a:gridCol w="1105711">
                      <a:extLst>
                        <a:ext uri="{9D8B030D-6E8A-4147-A177-3AD203B41FA5}">
                          <a16:colId xmlns:a16="http://schemas.microsoft.com/office/drawing/2014/main" val="4180543889"/>
                        </a:ext>
                      </a:extLst>
                    </a:gridCol>
                    <a:gridCol w="1105711">
                      <a:extLst>
                        <a:ext uri="{9D8B030D-6E8A-4147-A177-3AD203B41FA5}">
                          <a16:colId xmlns:a16="http://schemas.microsoft.com/office/drawing/2014/main" val="223436795"/>
                        </a:ext>
                      </a:extLst>
                    </a:gridCol>
                  </a:tblGrid>
                  <a:tr h="4366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Nome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Simbolo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Dimensione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Unità SI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36057146"/>
                      </a:ext>
                    </a:extLst>
                  </a:tr>
                  <a:tr h="49085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Densità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2210" t="-91358" r="-203315" b="-1592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1099" t="-91358" r="-102198" b="-1592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2762" t="-91358" r="-2762" b="-1592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46710752"/>
                      </a:ext>
                    </a:extLst>
                  </a:tr>
                  <a:tr h="6100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Peso specifico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33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2210" t="-155000" r="-203315" b="-29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1099" t="-155000" r="-102198" b="-29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2762" t="-155000" r="-2762" b="-29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8872207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TextBox 8"/>
          <p:cNvSpPr txBox="1"/>
          <p:nvPr/>
        </p:nvSpPr>
        <p:spPr>
          <a:xfrm>
            <a:off x="584178" y="1571039"/>
            <a:ext cx="31053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2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Grandezze estensive</a:t>
            </a:r>
            <a:endParaRPr lang="en-US" sz="2200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87228" y="1563736"/>
            <a:ext cx="30572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2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Grandezze intensive</a:t>
            </a:r>
            <a:endParaRPr lang="en-US" sz="2200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3766" y="2096517"/>
            <a:ext cx="43786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>
                <a:solidFill>
                  <a:prstClr val="white"/>
                </a:solidFill>
                <a:latin typeface="Tahoma" panose="020B0604030504040204" pitchFamily="34" charset="0"/>
              </a:rPr>
              <a:t>Dipendono dalla dimensione del sistema fluido</a:t>
            </a:r>
            <a:endParaRPr lang="en-US" sz="1600" dirty="0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0" y="2096519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600" dirty="0">
                <a:solidFill>
                  <a:prstClr val="white"/>
                </a:solidFill>
                <a:latin typeface="Tahoma" panose="020B0604030504040204" pitchFamily="34" charset="0"/>
              </a:rPr>
              <a:t>Non dipendono dalla dimensione del sistema fluido</a:t>
            </a:r>
            <a:endParaRPr lang="en-US" sz="1600" dirty="0">
              <a:solidFill>
                <a:prstClr val="white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432311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Misurazione di una grandezza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sz="2200" b="1" dirty="0">
                <a:solidFill>
                  <a:schemeClr val="accent2"/>
                </a:solidFill>
              </a:rPr>
              <a:t>Misurare </a:t>
            </a:r>
            <a:r>
              <a:rPr lang="it-IT" sz="2200" dirty="0"/>
              <a:t>una grandezza significa esprimere quante volte l’</a:t>
            </a:r>
            <a:r>
              <a:rPr lang="it-IT" sz="2200" b="1" dirty="0">
                <a:solidFill>
                  <a:schemeClr val="accent2"/>
                </a:solidFill>
              </a:rPr>
              <a:t>unità di misura</a:t>
            </a:r>
            <a:r>
              <a:rPr lang="it-IT" sz="2200" dirty="0"/>
              <a:t> è contenuta in quella grandezza.</a:t>
            </a:r>
          </a:p>
          <a:p>
            <a:endParaRPr lang="it-IT" sz="2200" dirty="0"/>
          </a:p>
          <a:p>
            <a:r>
              <a:rPr lang="it-IT" sz="2200" dirty="0"/>
              <a:t>La </a:t>
            </a:r>
            <a:r>
              <a:rPr lang="it-IT" sz="2200" b="1" dirty="0">
                <a:solidFill>
                  <a:schemeClr val="accent2"/>
                </a:solidFill>
              </a:rPr>
              <a:t>misurazione</a:t>
            </a:r>
            <a:r>
              <a:rPr lang="it-IT" sz="2200" dirty="0">
                <a:solidFill>
                  <a:schemeClr val="accent2"/>
                </a:solidFill>
              </a:rPr>
              <a:t> </a:t>
            </a:r>
            <a:r>
              <a:rPr lang="it-IT" sz="2200" dirty="0"/>
              <a:t>è una attività con cui si assegna una </a:t>
            </a:r>
            <a:r>
              <a:rPr lang="it-IT" sz="2200" b="1" dirty="0">
                <a:solidFill>
                  <a:schemeClr val="accent2"/>
                </a:solidFill>
              </a:rPr>
              <a:t>misura </a:t>
            </a:r>
            <a:r>
              <a:rPr lang="it-IT" sz="2200" dirty="0"/>
              <a:t>ad un oggetto.</a:t>
            </a:r>
          </a:p>
          <a:p>
            <a:endParaRPr lang="de-DE" sz="2200" dirty="0"/>
          </a:p>
          <a:p>
            <a:r>
              <a:rPr lang="de-DE" sz="2200" dirty="0"/>
              <a:t>Esempio di unità di misura, misurazione e misura: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Placeholder 3"/>
              <p:cNvSpPr txBox="1">
                <a:spLocks/>
              </p:cNvSpPr>
              <p:nvPr/>
            </p:nvSpPr>
            <p:spPr>
              <a:xfrm>
                <a:off x="3391713" y="4283102"/>
                <a:ext cx="5444439" cy="1817723"/>
              </a:xfrm>
              <a:prstGeom prst="rect">
                <a:avLst/>
              </a:prstGeom>
              <a:solidFill>
                <a:schemeClr val="tx2">
                  <a:lumMod val="50000"/>
                </a:schemeClr>
              </a:solidFill>
              <a:ln w="38100">
                <a:noFill/>
              </a:ln>
            </p:spPr>
            <p:txBody>
              <a:bodyPr vert="horz">
                <a:normAutofit/>
              </a:bodyPr>
              <a:lstStyle>
                <a:lvl1pPr marL="0" indent="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/>
                  <a:buNone/>
                  <a:defRPr kumimoji="0" sz="2700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617220" indent="-342900" algn="l" rtl="0" eaLnBrk="1" latinLnBrk="0" hangingPunct="1">
                  <a:spcBef>
                    <a:spcPct val="20000"/>
                  </a:spcBef>
                  <a:buClr>
                    <a:schemeClr val="bg1"/>
                  </a:buClr>
                  <a:buSzPct val="100000"/>
                  <a:buFont typeface="Wingdings" panose="05000000000000000000" pitchFamily="2" charset="2"/>
                  <a:buChar char="q"/>
                  <a:defRPr kumimoji="0" sz="2200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37260" indent="-342900" algn="l" rtl="0" eaLnBrk="1" latinLnBrk="0" hangingPunct="1">
                  <a:spcBef>
                    <a:spcPct val="20000"/>
                  </a:spcBef>
                  <a:buClr>
                    <a:schemeClr val="bg1"/>
                  </a:buClr>
                  <a:buSzPct val="100000"/>
                  <a:buFont typeface="Wingdings" panose="05000000000000000000" pitchFamily="2" charset="2"/>
                  <a:buChar char="Ø"/>
                  <a:defRPr kumimoji="0" sz="2000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211580" indent="-342900" algn="l" rtl="0" eaLnBrk="1" latinLnBrk="0" hangingPunct="1">
                  <a:spcBef>
                    <a:spcPct val="20000"/>
                  </a:spcBef>
                  <a:buClr>
                    <a:schemeClr val="bg1"/>
                  </a:buClr>
                  <a:buSzPct val="100000"/>
                  <a:buFont typeface="Courier New" panose="02070309020205020404" pitchFamily="49" charset="0"/>
                  <a:buChar char="o"/>
                  <a:defRPr kumimoji="0" sz="2000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143000" indent="0" algn="l" rtl="0" eaLnBrk="1" latinLnBrk="0" hangingPunct="1">
                  <a:spcBef>
                    <a:spcPct val="20000"/>
                  </a:spcBef>
                  <a:buClr>
                    <a:schemeClr val="bg1"/>
                  </a:buClr>
                  <a:buFontTx/>
                  <a:buNone/>
                  <a:defRPr kumimoji="0" sz="1800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1645920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90000"/>
                  <a:buChar char="•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03120" indent="-182880" algn="l" rtl="0" eaLnBrk="1" latinLnBrk="0" hangingPunct="1">
                  <a:spcBef>
                    <a:spcPct val="20000"/>
                  </a:spcBef>
                  <a:buClr>
                    <a:schemeClr val="accent4">
                      <a:shade val="75000"/>
                    </a:schemeClr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3774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shade val="75000"/>
                    </a:schemeClr>
                  </a:buClr>
                  <a:buSzPct val="90000"/>
                  <a:buChar char="•"/>
                  <a:defRPr kumimoji="0" sz="1400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FFFFFF"/>
                  </a:buClr>
                </a:pPr>
                <a:r>
                  <a:rPr lang="en-US" sz="2200" b="1" dirty="0">
                    <a:solidFill>
                      <a:srgbClr val="FFC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Esempio.</a:t>
                </a:r>
                <a:r>
                  <a:rPr lang="en-US" sz="2200" b="1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</a:p>
              <a:p>
                <a:pPr>
                  <a:buClr>
                    <a:srgbClr val="FFFFFF"/>
                  </a:buClr>
                </a:pPr>
                <a:r>
                  <a:rPr lang="en-US" sz="2200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Determinare</a:t>
                </a:r>
                <a:r>
                  <a:rPr lang="en-US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l’</a:t>
                </a:r>
                <a:r>
                  <a:rPr lang="de-DE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Area 	(misurazione)</a:t>
                </a:r>
              </a:p>
              <a:p>
                <a:pPr>
                  <a:buClr>
                    <a:srgbClr val="FFFFFF"/>
                  </a:buClr>
                </a:pPr>
                <a:r>
                  <a:rPr lang="de-DE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= 1 cm x 1 cm 	(unità di misura)</a:t>
                </a:r>
                <a:endParaRPr lang="en-US" sz="2200" dirty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>
                  <a:buClr>
                    <a:srgbClr val="FFFFFF"/>
                  </a:buClr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200" i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</m:oMath>
                </a14:m>
                <a:r>
                  <a:rPr lang="en-US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= 7.5 cm</a:t>
                </a:r>
                <a:r>
                  <a:rPr lang="en-US" sz="2200" baseline="300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  <a:r>
                  <a:rPr lang="en-US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		(</a:t>
                </a:r>
                <a:r>
                  <a:rPr lang="en-US" sz="2200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misura</a:t>
                </a:r>
                <a:r>
                  <a:rPr lang="en-US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)</a:t>
                </a:r>
              </a:p>
            </p:txBody>
          </p:sp>
        </mc:Choice>
        <mc:Fallback>
          <p:sp>
            <p:nvSpPr>
              <p:cNvPr id="6" name="Tex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1713" y="4283102"/>
                <a:ext cx="5444439" cy="1817723"/>
              </a:xfrm>
              <a:prstGeom prst="rect">
                <a:avLst/>
              </a:prstGeom>
              <a:blipFill>
                <a:blip r:embed="rId2"/>
                <a:stretch>
                  <a:fillRect l="-1454" t="-2013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356681" y="4290435"/>
            <a:ext cx="2880000" cy="1810388"/>
            <a:chOff x="369651" y="2224754"/>
            <a:chExt cx="2880000" cy="1810388"/>
          </a:xfrm>
        </p:grpSpPr>
        <p:sp>
          <p:nvSpPr>
            <p:cNvPr id="8" name="Rectangle 7"/>
            <p:cNvSpPr/>
            <p:nvPr/>
          </p:nvSpPr>
          <p:spPr>
            <a:xfrm>
              <a:off x="36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8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44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0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6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52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88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369651" y="2584754"/>
              <a:ext cx="2880000" cy="360000"/>
              <a:chOff x="369651" y="2584754"/>
              <a:chExt cx="2880000" cy="360000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3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7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10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144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80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21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25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8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369651" y="2949005"/>
              <a:ext cx="2880000" cy="360000"/>
              <a:chOff x="369651" y="2584754"/>
              <a:chExt cx="2880000" cy="3600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3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7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0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44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180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1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5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8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369651" y="3310891"/>
              <a:ext cx="2880000" cy="360000"/>
              <a:chOff x="369651" y="2584754"/>
              <a:chExt cx="2880000" cy="360000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3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7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10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44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80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1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5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8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369651" y="3675142"/>
              <a:ext cx="2880000" cy="360000"/>
              <a:chOff x="369651" y="2584754"/>
              <a:chExt cx="2880000" cy="3600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3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0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44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80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1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5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8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</p:grpSp>
      </p:grpSp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837912">
            <a:off x="975374" y="4508388"/>
            <a:ext cx="1424310" cy="1419715"/>
          </a:xfrm>
          <a:prstGeom prst="rect">
            <a:avLst/>
          </a:prstGeom>
        </p:spPr>
      </p:pic>
      <p:sp>
        <p:nvSpPr>
          <p:cNvPr id="57" name="Rectangle 56"/>
          <p:cNvSpPr/>
          <p:nvPr/>
        </p:nvSpPr>
        <p:spPr>
          <a:xfrm>
            <a:off x="3488499" y="5164191"/>
            <a:ext cx="360000" cy="36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59" name="Footer Placeholder 5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unibz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22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grandezze fondamentali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10898" y="1147001"/>
            <a:ext cx="8534399" cy="1484679"/>
          </a:xfrm>
        </p:spPr>
        <p:txBody>
          <a:bodyPr>
            <a:normAutofit/>
          </a:bodyPr>
          <a:lstStyle/>
          <a:p>
            <a:r>
              <a:rPr lang="en-US" sz="2200" dirty="0"/>
              <a:t>Il Sistema </a:t>
            </a:r>
            <a:r>
              <a:rPr lang="en-US" sz="2200" dirty="0" err="1"/>
              <a:t>Internazionale</a:t>
            </a:r>
            <a:r>
              <a:rPr lang="en-US" sz="2200" dirty="0"/>
              <a:t> </a:t>
            </a:r>
            <a:r>
              <a:rPr lang="en-US" sz="2200" dirty="0" err="1"/>
              <a:t>definisce</a:t>
            </a:r>
            <a:r>
              <a:rPr lang="en-US" sz="2200" dirty="0"/>
              <a:t> </a:t>
            </a:r>
            <a:r>
              <a:rPr lang="en-US" sz="2200" dirty="0" err="1"/>
              <a:t>sette</a:t>
            </a:r>
            <a:r>
              <a:rPr lang="en-US" sz="2200" dirty="0"/>
              <a:t> </a:t>
            </a:r>
            <a:r>
              <a:rPr lang="en-US" sz="2200" b="1" dirty="0" err="1">
                <a:solidFill>
                  <a:srgbClr val="FFC000"/>
                </a:solidFill>
              </a:rPr>
              <a:t>grandezze</a:t>
            </a:r>
            <a:r>
              <a:rPr lang="en-US" sz="2200" b="1" dirty="0">
                <a:solidFill>
                  <a:srgbClr val="FFC000"/>
                </a:solidFill>
              </a:rPr>
              <a:t> </a:t>
            </a:r>
            <a:r>
              <a:rPr lang="en-US" sz="2200" b="1" dirty="0" err="1">
                <a:solidFill>
                  <a:srgbClr val="FFC000"/>
                </a:solidFill>
              </a:rPr>
              <a:t>fisiche</a:t>
            </a:r>
            <a:r>
              <a:rPr lang="en-US" sz="2200" b="1" dirty="0">
                <a:solidFill>
                  <a:srgbClr val="FFC000"/>
                </a:solidFill>
              </a:rPr>
              <a:t> </a:t>
            </a:r>
            <a:r>
              <a:rPr lang="en-US" sz="2200" b="1" dirty="0" err="1">
                <a:solidFill>
                  <a:srgbClr val="FFC000"/>
                </a:solidFill>
              </a:rPr>
              <a:t>fondamentali</a:t>
            </a:r>
            <a:r>
              <a:rPr lang="en-US" sz="2200" dirty="0"/>
              <a:t> </a:t>
            </a:r>
            <a:r>
              <a:rPr lang="en-US" sz="2200" dirty="0" err="1"/>
              <a:t>dalla</a:t>
            </a:r>
            <a:r>
              <a:rPr lang="en-US" sz="2200" dirty="0"/>
              <a:t> cui </a:t>
            </a:r>
            <a:r>
              <a:rPr lang="en-US" sz="2200" dirty="0" err="1"/>
              <a:t>combinazione</a:t>
            </a:r>
            <a:r>
              <a:rPr lang="en-US" sz="2200" dirty="0"/>
              <a:t> </a:t>
            </a:r>
            <a:r>
              <a:rPr lang="en-US" sz="2200" dirty="0" err="1"/>
              <a:t>si</a:t>
            </a:r>
            <a:r>
              <a:rPr lang="en-US" sz="2200" dirty="0"/>
              <a:t> </a:t>
            </a:r>
            <a:r>
              <a:rPr lang="en-US" sz="2200" dirty="0" err="1"/>
              <a:t>possono</a:t>
            </a:r>
            <a:r>
              <a:rPr lang="en-US" sz="2200" dirty="0"/>
              <a:t> </a:t>
            </a:r>
            <a:r>
              <a:rPr lang="en-US" sz="2200" dirty="0" err="1"/>
              <a:t>derivare</a:t>
            </a:r>
            <a:r>
              <a:rPr lang="en-US" sz="2200" dirty="0"/>
              <a:t> </a:t>
            </a:r>
            <a:r>
              <a:rPr lang="en-US" sz="2200" dirty="0" err="1"/>
              <a:t>tutte</a:t>
            </a:r>
            <a:r>
              <a:rPr lang="en-US" sz="2200" dirty="0"/>
              <a:t> le </a:t>
            </a:r>
            <a:r>
              <a:rPr lang="en-US" sz="2200" dirty="0" err="1"/>
              <a:t>dimensioni</a:t>
            </a:r>
            <a:r>
              <a:rPr lang="en-US" sz="2200" dirty="0"/>
              <a:t> </a:t>
            </a:r>
            <a:r>
              <a:rPr lang="en-US" sz="2200" dirty="0" err="1"/>
              <a:t>possibili</a:t>
            </a:r>
            <a:r>
              <a:rPr lang="en-US" sz="2200" dirty="0"/>
              <a:t>.</a:t>
            </a:r>
            <a:endParaRPr lang="it-IT" sz="2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01750" y="2441448"/>
          <a:ext cx="8534400" cy="38862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411612">
                  <a:extLst>
                    <a:ext uri="{9D8B030D-6E8A-4147-A177-3AD203B41FA5}">
                      <a16:colId xmlns:a16="http://schemas.microsoft.com/office/drawing/2014/main" val="1385181667"/>
                    </a:ext>
                  </a:extLst>
                </a:gridCol>
                <a:gridCol w="2030697">
                  <a:extLst>
                    <a:ext uri="{9D8B030D-6E8A-4147-A177-3AD203B41FA5}">
                      <a16:colId xmlns:a16="http://schemas.microsoft.com/office/drawing/2014/main" val="3939039899"/>
                    </a:ext>
                  </a:extLst>
                </a:gridCol>
                <a:gridCol w="1699925">
                  <a:extLst>
                    <a:ext uri="{9D8B030D-6E8A-4147-A177-3AD203B41FA5}">
                      <a16:colId xmlns:a16="http://schemas.microsoft.com/office/drawing/2014/main" val="4237965791"/>
                    </a:ext>
                  </a:extLst>
                </a:gridCol>
                <a:gridCol w="2091478">
                  <a:extLst>
                    <a:ext uri="{9D8B030D-6E8A-4147-A177-3AD203B41FA5}">
                      <a16:colId xmlns:a16="http://schemas.microsoft.com/office/drawing/2014/main" val="823513412"/>
                    </a:ext>
                  </a:extLst>
                </a:gridCol>
                <a:gridCol w="2300688">
                  <a:extLst>
                    <a:ext uri="{9D8B030D-6E8A-4147-A177-3AD203B41FA5}">
                      <a16:colId xmlns:a16="http://schemas.microsoft.com/office/drawing/2014/main" val="3288461881"/>
                    </a:ext>
                  </a:extLst>
                </a:gridCol>
              </a:tblGrid>
              <a:tr h="485775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C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#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FFC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Grandezza </a:t>
                      </a:r>
                      <a:endParaRPr lang="it-IT" dirty="0">
                        <a:solidFill>
                          <a:srgbClr val="FFC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FFC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Dimensione</a:t>
                      </a:r>
                      <a:endParaRPr lang="it-IT" dirty="0">
                        <a:solidFill>
                          <a:srgbClr val="FFC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FFC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Unità SI</a:t>
                      </a:r>
                      <a:endParaRPr lang="it-IT" dirty="0">
                        <a:solidFill>
                          <a:srgbClr val="FFC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FFC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Unità Inglesi</a:t>
                      </a:r>
                      <a:endParaRPr lang="it-IT" dirty="0">
                        <a:solidFill>
                          <a:srgbClr val="FFC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064257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Massa</a:t>
                      </a:r>
                      <a:endParaRPr lang="it-IT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i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[M]</a:t>
                      </a:r>
                      <a:endParaRPr lang="it-IT" i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kg</a:t>
                      </a:r>
                      <a:endParaRPr lang="it-IT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lbm (libbra o pound)</a:t>
                      </a:r>
                      <a:endParaRPr lang="it-IT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617486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Lunghezza</a:t>
                      </a:r>
                      <a:endParaRPr lang="it-IT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i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[L]</a:t>
                      </a:r>
                      <a:endParaRPr lang="it-IT" i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it-IT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ft (piede)</a:t>
                      </a:r>
                      <a:endParaRPr lang="it-IT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127058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Tempo</a:t>
                      </a:r>
                      <a:endParaRPr lang="it-IT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i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[t]</a:t>
                      </a:r>
                      <a:endParaRPr lang="it-IT" i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it-IT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it-IT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694772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Temperatura</a:t>
                      </a:r>
                      <a:endParaRPr lang="it-IT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i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[T]</a:t>
                      </a:r>
                      <a:endParaRPr lang="it-IT" i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 (kelvin)</a:t>
                      </a:r>
                      <a:endParaRPr lang="it-IT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 (ferenheit)</a:t>
                      </a:r>
                      <a:endParaRPr lang="it-IT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1666992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Corrente</a:t>
                      </a:r>
                      <a:endParaRPr lang="it-IT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i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[i]</a:t>
                      </a:r>
                      <a:endParaRPr lang="it-IT" i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(ampere)</a:t>
                      </a:r>
                      <a:endParaRPr lang="it-IT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(ampere)</a:t>
                      </a:r>
                      <a:endParaRPr lang="it-IT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647523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Luce</a:t>
                      </a:r>
                      <a:endParaRPr lang="it-IT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i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[C]</a:t>
                      </a:r>
                      <a:endParaRPr lang="it-IT" i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 (candela)</a:t>
                      </a:r>
                      <a:endParaRPr lang="it-IT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 (candela)</a:t>
                      </a:r>
                      <a:endParaRPr lang="it-IT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804270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Materia</a:t>
                      </a:r>
                      <a:endParaRPr lang="it-IT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i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[n]</a:t>
                      </a:r>
                      <a:endParaRPr lang="it-IT" i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mol</a:t>
                      </a:r>
                      <a:endParaRPr lang="it-IT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mol</a:t>
                      </a:r>
                      <a:endParaRPr lang="it-IT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188357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unibz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52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grandezze principali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1754" y="1268761"/>
            <a:ext cx="8534399" cy="1417660"/>
          </a:xfrm>
          <a:noFill/>
          <a:ln w="38100">
            <a:noFill/>
          </a:ln>
        </p:spPr>
        <p:txBody>
          <a:bodyPr>
            <a:normAutofit/>
          </a:bodyPr>
          <a:lstStyle/>
          <a:p>
            <a:r>
              <a:rPr lang="it-IT" sz="2200" dirty="0"/>
              <a:t>Le grandezze prese generalmente come base della meccanica sono la </a:t>
            </a:r>
            <a:r>
              <a:rPr lang="it-IT" sz="2200" b="1" dirty="0">
                <a:solidFill>
                  <a:schemeClr val="accent2"/>
                </a:solidFill>
              </a:rPr>
              <a:t>lunghezza</a:t>
            </a:r>
            <a:r>
              <a:rPr lang="it-IT" sz="2200" dirty="0"/>
              <a:t>, la </a:t>
            </a:r>
            <a:r>
              <a:rPr lang="it-IT" sz="2200" b="1" dirty="0">
                <a:solidFill>
                  <a:schemeClr val="accent2"/>
                </a:solidFill>
              </a:rPr>
              <a:t>massa </a:t>
            </a:r>
            <a:r>
              <a:rPr lang="it-IT" sz="2200" dirty="0"/>
              <a:t>e il </a:t>
            </a:r>
            <a:r>
              <a:rPr lang="it-IT" sz="2200" b="1" dirty="0">
                <a:solidFill>
                  <a:schemeClr val="accent2"/>
                </a:solidFill>
              </a:rPr>
              <a:t>tempo</a:t>
            </a:r>
            <a:r>
              <a:rPr lang="it-IT" sz="2200" dirty="0"/>
              <a:t>. In aggiunta, </a:t>
            </a:r>
            <a:r>
              <a:rPr lang="de-DE" sz="2200" dirty="0"/>
              <a:t>in questo corso verrà frequentemente usata anche la </a:t>
            </a:r>
            <a:r>
              <a:rPr lang="de-DE" sz="2200" b="1" dirty="0">
                <a:solidFill>
                  <a:schemeClr val="accent2"/>
                </a:solidFill>
              </a:rPr>
              <a:t>temperatura</a:t>
            </a:r>
            <a:r>
              <a:rPr lang="de-DE" sz="2200" dirty="0"/>
              <a:t>.</a:t>
            </a:r>
          </a:p>
        </p:txBody>
      </p:sp>
      <p:sp>
        <p:nvSpPr>
          <p:cNvPr id="6" name="Flowchart: Direct Access Storage 5"/>
          <p:cNvSpPr/>
          <p:nvPr/>
        </p:nvSpPr>
        <p:spPr>
          <a:xfrm rot="19405789">
            <a:off x="2199435" y="4093972"/>
            <a:ext cx="3090672" cy="1655064"/>
          </a:xfrm>
          <a:prstGeom prst="flowChartMagneticDrum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  <a:latin typeface="Franklin Gothic Book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049426" y="3467200"/>
            <a:ext cx="1795273" cy="1298448"/>
          </a:xfrm>
          <a:prstGeom prst="straightConnector1">
            <a:avLst/>
          </a:prstGeom>
          <a:ln w="38100">
            <a:solidFill>
              <a:srgbClr val="FFFFF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9425331">
            <a:off x="2184635" y="3750664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Lunghezza</a:t>
            </a:r>
            <a:endParaRPr lang="it-IT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62757" y="5056663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Massa</a:t>
            </a:r>
            <a:endParaRPr lang="it-IT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567075" y="5260784"/>
            <a:ext cx="1213601" cy="0"/>
          </a:xfrm>
          <a:prstGeom prst="straightConnector1">
            <a:avLst/>
          </a:prstGeom>
          <a:ln w="38100">
            <a:solidFill>
              <a:srgbClr val="FFFF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781949" y="5260784"/>
            <a:ext cx="87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Tempo</a:t>
            </a:r>
            <a:endParaRPr lang="it-IT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2" name="Picture 4" descr="Risultati immagini per temperature symbol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117" y="2698425"/>
            <a:ext cx="483389" cy="162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4903506" y="3028271"/>
            <a:ext cx="1479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Temperatura</a:t>
            </a:r>
            <a:endParaRPr lang="it-IT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3692303" y="5260784"/>
            <a:ext cx="969506" cy="0"/>
          </a:xfrm>
          <a:prstGeom prst="line">
            <a:avLst/>
          </a:prstGeom>
          <a:ln w="38100">
            <a:solidFill>
              <a:srgbClr val="FFFF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unibz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427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grandezze secondarie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1754" y="1515193"/>
            <a:ext cx="8534399" cy="962117"/>
          </a:xfrm>
        </p:spPr>
        <p:txBody>
          <a:bodyPr>
            <a:normAutofit/>
          </a:bodyPr>
          <a:lstStyle/>
          <a:p>
            <a:r>
              <a:rPr lang="en-US" sz="2200" dirty="0" err="1"/>
              <a:t>Esistono</a:t>
            </a:r>
            <a:r>
              <a:rPr lang="en-US" sz="2200" dirty="0"/>
              <a:t> </a:t>
            </a:r>
            <a:r>
              <a:rPr lang="en-US" sz="2200" dirty="0" err="1"/>
              <a:t>dimensioni</a:t>
            </a:r>
            <a:r>
              <a:rPr lang="en-US" sz="2200" dirty="0"/>
              <a:t> derivate o </a:t>
            </a:r>
            <a:r>
              <a:rPr lang="en-US" sz="2200" dirty="0" err="1"/>
              <a:t>secondarie</a:t>
            </a:r>
            <a:r>
              <a:rPr lang="en-US" sz="2200" dirty="0"/>
              <a:t>, </a:t>
            </a:r>
            <a:r>
              <a:rPr lang="en-US" sz="2200" dirty="0" err="1"/>
              <a:t>ottenute</a:t>
            </a:r>
            <a:r>
              <a:rPr lang="en-US" sz="2200" dirty="0"/>
              <a:t> </a:t>
            </a:r>
            <a:r>
              <a:rPr lang="en-US" sz="2200" dirty="0" err="1"/>
              <a:t>dalla</a:t>
            </a:r>
            <a:r>
              <a:rPr lang="en-US" sz="2200" dirty="0"/>
              <a:t> </a:t>
            </a:r>
            <a:r>
              <a:rPr lang="en-US" sz="2200" dirty="0" err="1"/>
              <a:t>combinazione</a:t>
            </a:r>
            <a:r>
              <a:rPr lang="en-US" sz="2200" dirty="0"/>
              <a:t> </a:t>
            </a:r>
            <a:r>
              <a:rPr lang="en-US" sz="2200" dirty="0" err="1"/>
              <a:t>delle</a:t>
            </a:r>
            <a:r>
              <a:rPr lang="en-US" sz="2200" dirty="0"/>
              <a:t> </a:t>
            </a:r>
            <a:r>
              <a:rPr lang="en-US" sz="2200" dirty="0" err="1"/>
              <a:t>dimensioni</a:t>
            </a:r>
            <a:r>
              <a:rPr lang="en-US" sz="2200" dirty="0"/>
              <a:t> </a:t>
            </a:r>
            <a:r>
              <a:rPr lang="en-US" sz="2200" dirty="0" err="1"/>
              <a:t>primarie</a:t>
            </a:r>
            <a:r>
              <a:rPr lang="en-US" sz="2200" dirty="0"/>
              <a:t>. </a:t>
            </a:r>
            <a:r>
              <a:rPr lang="en-US" sz="2200" dirty="0" err="1"/>
              <a:t>Seguono</a:t>
            </a:r>
            <a:r>
              <a:rPr lang="en-US" sz="2200" dirty="0"/>
              <a:t> </a:t>
            </a:r>
            <a:r>
              <a:rPr lang="en-US" sz="2200" dirty="0" err="1"/>
              <a:t>alcuni</a:t>
            </a:r>
            <a:r>
              <a:rPr lang="en-US" sz="2200" dirty="0"/>
              <a:t> </a:t>
            </a:r>
            <a:r>
              <a:rPr lang="en-US" sz="2200" dirty="0" err="1"/>
              <a:t>esempi</a:t>
            </a:r>
            <a:r>
              <a:rPr lang="en-US" sz="2200" dirty="0"/>
              <a:t>:</a:t>
            </a:r>
            <a:endParaRPr lang="it-IT" sz="2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01750" y="2504226"/>
          <a:ext cx="8534400" cy="2914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3939039899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423796579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82351341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288461881"/>
                    </a:ext>
                  </a:extLst>
                </a:gridCol>
              </a:tblGrid>
              <a:tr h="485775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Grandezza</a:t>
                      </a:r>
                      <a:endParaRPr lang="it-IT" dirty="0">
                        <a:solidFill>
                          <a:schemeClr val="accent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Simbolo</a:t>
                      </a:r>
                      <a:endParaRPr lang="it-IT" dirty="0">
                        <a:solidFill>
                          <a:schemeClr val="accent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Unità SI</a:t>
                      </a:r>
                      <a:endParaRPr lang="it-IT" dirty="0">
                        <a:solidFill>
                          <a:schemeClr val="accent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Unità</a:t>
                      </a:r>
                      <a:r>
                        <a:rPr lang="de-DE" baseline="0" dirty="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derivate</a:t>
                      </a:r>
                      <a:endParaRPr lang="it-IT" dirty="0">
                        <a:solidFill>
                          <a:schemeClr val="accent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064257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/>
                      <a:r>
                        <a:rPr lang="de-DE" b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Forza</a:t>
                      </a:r>
                      <a:endParaRPr lang="it-IT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i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</a:t>
                      </a:r>
                      <a:endParaRPr lang="it-IT" i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kg</a:t>
                      </a:r>
                      <a:r>
                        <a:rPr lang="de-DE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 / s</a:t>
                      </a:r>
                      <a:r>
                        <a:rPr lang="de-DE" baseline="30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it-IT" baseline="30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 (Newton)</a:t>
                      </a:r>
                      <a:endParaRPr lang="it-IT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617486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/>
                      <a:r>
                        <a:rPr lang="de-DE" b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Accelerazione</a:t>
                      </a:r>
                      <a:endParaRPr lang="it-IT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i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it-IT" i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 / s</a:t>
                      </a:r>
                      <a:r>
                        <a:rPr lang="de-DE" baseline="30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it-IT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it-IT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127058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/>
                      <a:r>
                        <a:rPr lang="de-DE" b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Pressione</a:t>
                      </a:r>
                      <a:endParaRPr lang="it-IT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i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it-IT" i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kg / m</a:t>
                      </a:r>
                      <a:r>
                        <a:rPr lang="de-DE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r>
                        <a:rPr lang="de-DE" baseline="30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de-DE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(or N/m</a:t>
                      </a:r>
                      <a:r>
                        <a:rPr lang="de-DE" baseline="30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de-DE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it-IT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 (Pascal)</a:t>
                      </a:r>
                      <a:endParaRPr lang="it-IT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694772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/>
                      <a:r>
                        <a:rPr lang="de-DE" b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Energia</a:t>
                      </a:r>
                      <a:endParaRPr lang="it-IT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i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</a:t>
                      </a:r>
                      <a:endParaRPr lang="it-IT" i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kg / m</a:t>
                      </a:r>
                      <a:r>
                        <a:rPr lang="de-DE" baseline="30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de-DE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r>
                        <a:rPr lang="de-DE" baseline="30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de-DE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(or N·m)</a:t>
                      </a:r>
                      <a:endParaRPr lang="it-IT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 (Joule)</a:t>
                      </a:r>
                      <a:endParaRPr lang="it-IT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1666992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/>
                      <a:r>
                        <a:rPr lang="de-DE" b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Potenza</a:t>
                      </a:r>
                      <a:endParaRPr lang="it-IT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i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it-IT" i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kg / m</a:t>
                      </a:r>
                      <a:r>
                        <a:rPr lang="de-DE" baseline="30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de-DE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r>
                        <a:rPr lang="de-DE" baseline="30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</a:t>
                      </a:r>
                      <a:r>
                        <a:rPr lang="de-DE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(or J / s)</a:t>
                      </a:r>
                      <a:endParaRPr lang="it-IT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</a:t>
                      </a:r>
                      <a:r>
                        <a:rPr lang="de-DE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(Watt)</a:t>
                      </a:r>
                      <a:endParaRPr lang="it-IT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647523"/>
                  </a:ext>
                </a:extLst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unibz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272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Errori nella scrittura di unità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de-DE" sz="2200" dirty="0"/>
              <a:t>Seguono alcuni errori spesso riscontrati negli elaborati:</a:t>
            </a:r>
            <a:endParaRPr lang="en-US" sz="2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74804" y="1855715"/>
          <a:ext cx="8388294" cy="2914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4194147">
                  <a:extLst>
                    <a:ext uri="{9D8B030D-6E8A-4147-A177-3AD203B41FA5}">
                      <a16:colId xmlns:a16="http://schemas.microsoft.com/office/drawing/2014/main" val="3939039899"/>
                    </a:ext>
                  </a:extLst>
                </a:gridCol>
                <a:gridCol w="4194147">
                  <a:extLst>
                    <a:ext uri="{9D8B030D-6E8A-4147-A177-3AD203B41FA5}">
                      <a16:colId xmlns:a16="http://schemas.microsoft.com/office/drawing/2014/main" val="4237965791"/>
                    </a:ext>
                  </a:extLst>
                </a:gridCol>
              </a:tblGrid>
              <a:tr h="485775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Errato</a:t>
                      </a:r>
                      <a:endParaRPr lang="it-IT" dirty="0">
                        <a:solidFill>
                          <a:schemeClr val="accent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Corretto</a:t>
                      </a:r>
                      <a:endParaRPr lang="it-IT" dirty="0">
                        <a:solidFill>
                          <a:schemeClr val="accent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064257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/>
                      <a:r>
                        <a:rPr lang="it-IT" b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kg. , KG o Kg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i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617486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/>
                      <a:r>
                        <a:rPr lang="it-IT" b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s., sec o</a:t>
                      </a:r>
                      <a:r>
                        <a:rPr lang="it-IT" b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sec. </a:t>
                      </a:r>
                      <a:endParaRPr lang="it-IT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i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127058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/>
                      <a:r>
                        <a:rPr lang="it-IT" b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Min., min., mn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i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694772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/>
                      <a:r>
                        <a:rPr lang="it-IT" b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°K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i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1666992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/>
                      <a:r>
                        <a:rPr lang="it-IT" b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i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mL o cm</a:t>
                      </a:r>
                      <a:r>
                        <a:rPr lang="it-IT" i="0" baseline="30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647523"/>
                  </a:ext>
                </a:extLst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unibz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989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Espressione del risultato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1754" y="1268761"/>
            <a:ext cx="8534399" cy="3011411"/>
          </a:xfrm>
        </p:spPr>
        <p:txBody>
          <a:bodyPr>
            <a:normAutofit/>
          </a:bodyPr>
          <a:lstStyle/>
          <a:p>
            <a:r>
              <a:rPr lang="it-IT" dirty="0"/>
              <a:t>Il</a:t>
            </a:r>
            <a:r>
              <a:rPr lang="it-IT"/>
              <a:t> </a:t>
            </a:r>
            <a:r>
              <a:rPr lang="it-IT" dirty="0"/>
              <a:t>modo più semplice </a:t>
            </a:r>
            <a:r>
              <a:rPr lang="it-IT"/>
              <a:t>per </a:t>
            </a:r>
            <a:r>
              <a:rPr lang="it-IT" sz="2200"/>
              <a:t>comunicare </a:t>
            </a:r>
            <a:r>
              <a:rPr lang="it-IT" sz="2200" dirty="0"/>
              <a:t>il risultato di una </a:t>
            </a:r>
            <a:r>
              <a:rPr lang="it-IT" sz="2200"/>
              <a:t>misura </a:t>
            </a:r>
            <a:r>
              <a:rPr lang="it-IT" dirty="0"/>
              <a:t>consiste</a:t>
            </a:r>
            <a:r>
              <a:rPr lang="it-IT"/>
              <a:t> nello </a:t>
            </a:r>
            <a:r>
              <a:rPr lang="it-IT" sz="2200"/>
              <a:t>scrivere </a:t>
            </a:r>
            <a:r>
              <a:rPr lang="it-IT" sz="2200" dirty="0"/>
              <a:t>un valore seguito da un’unità di misura</a:t>
            </a:r>
            <a:r>
              <a:rPr lang="it-IT" sz="2200"/>
              <a:t>. </a:t>
            </a:r>
            <a:endParaRPr lang="it-IT" dirty="0"/>
          </a:p>
          <a:p>
            <a:r>
              <a:rPr lang="it-IT" sz="2200"/>
              <a:t>Per </a:t>
            </a:r>
            <a:r>
              <a:rPr lang="it-IT" sz="2200" dirty="0"/>
              <a:t>esempio: </a:t>
            </a:r>
          </a:p>
          <a:p>
            <a:endParaRPr lang="de-DE" sz="2200" dirty="0"/>
          </a:p>
          <a:p>
            <a:endParaRPr lang="de-DE" sz="2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161288" y="2140236"/>
                <a:ext cx="284456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40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Α</m:t>
                      </m:r>
                      <m:r>
                        <a:rPr lang="de-DE" sz="40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=7.5 </m:t>
                      </m:r>
                      <m:sSup>
                        <m:sSupPr>
                          <m:ctrlPr>
                            <a:rPr lang="de-DE" sz="40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de-DE" sz="40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𝑐𝑚</m:t>
                          </m:r>
                        </m:e>
                        <m:sup>
                          <m:r>
                            <a:rPr lang="de-DE" sz="40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000" dirty="0">
                  <a:solidFill>
                    <a:prstClr val="white"/>
                  </a:solidFill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288" y="2140236"/>
                <a:ext cx="2844560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 Placeholder 3"/>
              <p:cNvSpPr txBox="1">
                <a:spLocks/>
              </p:cNvSpPr>
              <p:nvPr/>
            </p:nvSpPr>
            <p:spPr>
              <a:xfrm>
                <a:off x="3391713" y="3063904"/>
                <a:ext cx="5444439" cy="2378571"/>
              </a:xfrm>
              <a:prstGeom prst="rect">
                <a:avLst/>
              </a:prstGeom>
              <a:solidFill>
                <a:schemeClr val="tx2">
                  <a:lumMod val="50000"/>
                </a:schemeClr>
              </a:solidFill>
              <a:ln w="38100">
                <a:noFill/>
              </a:ln>
            </p:spPr>
            <p:txBody>
              <a:bodyPr vert="horz">
                <a:normAutofit/>
              </a:bodyPr>
              <a:lstStyle>
                <a:lvl1pPr marL="0" indent="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/>
                  <a:buNone/>
                  <a:defRPr kumimoji="0" sz="2700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617220" indent="-342900" algn="l" rtl="0" eaLnBrk="1" latinLnBrk="0" hangingPunct="1">
                  <a:spcBef>
                    <a:spcPct val="20000"/>
                  </a:spcBef>
                  <a:buClr>
                    <a:schemeClr val="bg1"/>
                  </a:buClr>
                  <a:buSzPct val="100000"/>
                  <a:buFont typeface="Wingdings" panose="05000000000000000000" pitchFamily="2" charset="2"/>
                  <a:buChar char="q"/>
                  <a:defRPr kumimoji="0" sz="2200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37260" indent="-342900" algn="l" rtl="0" eaLnBrk="1" latinLnBrk="0" hangingPunct="1">
                  <a:spcBef>
                    <a:spcPct val="20000"/>
                  </a:spcBef>
                  <a:buClr>
                    <a:schemeClr val="bg1"/>
                  </a:buClr>
                  <a:buSzPct val="100000"/>
                  <a:buFont typeface="Wingdings" panose="05000000000000000000" pitchFamily="2" charset="2"/>
                  <a:buChar char="Ø"/>
                  <a:defRPr kumimoji="0" sz="2000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211580" indent="-342900" algn="l" rtl="0" eaLnBrk="1" latinLnBrk="0" hangingPunct="1">
                  <a:spcBef>
                    <a:spcPct val="20000"/>
                  </a:spcBef>
                  <a:buClr>
                    <a:schemeClr val="bg1"/>
                  </a:buClr>
                  <a:buSzPct val="100000"/>
                  <a:buFont typeface="Courier New" panose="02070309020205020404" pitchFamily="49" charset="0"/>
                  <a:buChar char="o"/>
                  <a:defRPr kumimoji="0" sz="2000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143000" indent="0" algn="l" rtl="0" eaLnBrk="1" latinLnBrk="0" hangingPunct="1">
                  <a:spcBef>
                    <a:spcPct val="20000"/>
                  </a:spcBef>
                  <a:buClr>
                    <a:schemeClr val="bg1"/>
                  </a:buClr>
                  <a:buFontTx/>
                  <a:buNone/>
                  <a:defRPr kumimoji="0" sz="1800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1645920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90000"/>
                  <a:buChar char="•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03120" indent="-182880" algn="l" rtl="0" eaLnBrk="1" latinLnBrk="0" hangingPunct="1">
                  <a:spcBef>
                    <a:spcPct val="20000"/>
                  </a:spcBef>
                  <a:buClr>
                    <a:schemeClr val="accent4">
                      <a:shade val="75000"/>
                    </a:schemeClr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3774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shade val="75000"/>
                    </a:schemeClr>
                  </a:buClr>
                  <a:buSzPct val="90000"/>
                  <a:buChar char="•"/>
                  <a:defRPr kumimoji="0" sz="1400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FFFFFF"/>
                  </a:buClr>
                </a:pPr>
                <a:r>
                  <a:rPr lang="en-US" sz="2200" b="1" dirty="0">
                    <a:solidFill>
                      <a:srgbClr val="FFC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Esempio.</a:t>
                </a:r>
                <a:r>
                  <a:rPr lang="en-US" sz="2200" b="1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200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Esprimere</a:t>
                </a:r>
                <a:r>
                  <a:rPr lang="en-US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200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il</a:t>
                </a:r>
                <a:r>
                  <a:rPr lang="en-US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200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risultato</a:t>
                </a:r>
                <a:r>
                  <a:rPr lang="en-US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200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dell’</a:t>
                </a:r>
                <a:r>
                  <a:rPr lang="en-US" sz="2200" b="1" dirty="0" err="1">
                    <a:solidFill>
                      <a:srgbClr val="FFC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area</a:t>
                </a:r>
                <a:r>
                  <a:rPr lang="en-US" sz="2200" b="1" dirty="0">
                    <a:solidFill>
                      <a:srgbClr val="FFC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del biscotto </a:t>
                </a:r>
                <a:r>
                  <a:rPr lang="en-US" sz="2200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raffigurato</a:t>
                </a:r>
                <a:r>
                  <a:rPr lang="en-US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qui a </a:t>
                </a:r>
                <a:r>
                  <a:rPr lang="en-US" sz="2200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sinistra</a:t>
                </a:r>
                <a:r>
                  <a:rPr lang="en-US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:</a:t>
                </a:r>
              </a:p>
              <a:p>
                <a:pPr>
                  <a:buClr>
                    <a:srgbClr val="FFFFFF"/>
                  </a:buClr>
                </a:pPr>
                <a:r>
                  <a:rPr lang="de-DE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 = 1 cm x 1 cm</a:t>
                </a:r>
                <a:endParaRPr lang="en-US" sz="2200" dirty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>
                  <a:buClr>
                    <a:srgbClr val="FFFFFF"/>
                  </a:buClr>
                </a:pPr>
                <a14:m>
                  <m:oMath xmlns:m="http://schemas.openxmlformats.org/officeDocument/2006/math">
                    <m:r>
                      <a:rPr lang="en-US" sz="2200" i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= ____________</a:t>
                </a:r>
              </a:p>
              <a:p>
                <a:pPr>
                  <a:buClr>
                    <a:srgbClr val="FFFFFF"/>
                  </a:buClr>
                </a:pPr>
                <a14:m>
                  <m:oMath xmlns:m="http://schemas.openxmlformats.org/officeDocument/2006/math">
                    <m:r>
                      <a:rPr lang="en-US" sz="2200" i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= ____________</a:t>
                </a:r>
              </a:p>
              <a:p>
                <a:pPr>
                  <a:buClr>
                    <a:srgbClr val="FFFFFF"/>
                  </a:buClr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200" i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</m:oMath>
                </a14:m>
                <a:r>
                  <a:rPr lang="en-US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= ____________</a:t>
                </a:r>
              </a:p>
            </p:txBody>
          </p:sp>
        </mc:Choice>
        <mc:Fallback>
          <p:sp>
            <p:nvSpPr>
              <p:cNvPr id="9" name="Tex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1713" y="3063904"/>
                <a:ext cx="5444439" cy="2378571"/>
              </a:xfrm>
              <a:prstGeom prst="rect">
                <a:avLst/>
              </a:prstGeom>
              <a:blipFill>
                <a:blip r:embed="rId3"/>
                <a:stretch>
                  <a:fillRect l="-1454" t="-1538" b="-4872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356681" y="3071237"/>
            <a:ext cx="2880000" cy="1810388"/>
            <a:chOff x="369651" y="2224754"/>
            <a:chExt cx="2880000" cy="1810388"/>
          </a:xfrm>
        </p:grpSpPr>
        <p:sp>
          <p:nvSpPr>
            <p:cNvPr id="12" name="Rectangle 11"/>
            <p:cNvSpPr/>
            <p:nvPr/>
          </p:nvSpPr>
          <p:spPr>
            <a:xfrm>
              <a:off x="36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2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8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44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80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16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52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88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369651" y="2584754"/>
              <a:ext cx="2880000" cy="360000"/>
              <a:chOff x="369651" y="2584754"/>
              <a:chExt cx="2880000" cy="360000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3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7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0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44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80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1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5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8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369651" y="2949005"/>
              <a:ext cx="2880000" cy="360000"/>
              <a:chOff x="369651" y="2584754"/>
              <a:chExt cx="2880000" cy="360000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3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7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10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44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80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21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5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8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369651" y="3310891"/>
              <a:ext cx="2880000" cy="360000"/>
              <a:chOff x="369651" y="2584754"/>
              <a:chExt cx="2880000" cy="36000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3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7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0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44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80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1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5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8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369651" y="3675142"/>
              <a:ext cx="2880000" cy="360000"/>
              <a:chOff x="369651" y="2584754"/>
              <a:chExt cx="2880000" cy="360000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3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7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0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44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80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1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5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8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</p:grpSp>
      </p:grpSp>
      <p:pic>
        <p:nvPicPr>
          <p:cNvPr id="56" name="Picture 5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1314" y="3217855"/>
            <a:ext cx="1424310" cy="14197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5049" y="5588737"/>
            <a:ext cx="8421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solidFill>
                  <a:prstClr val="white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n.b.: viene usato il termine </a:t>
            </a:r>
            <a:r>
              <a:rPr lang="de-DE" b="1" i="1" dirty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area </a:t>
            </a:r>
            <a:r>
              <a:rPr lang="de-DE" i="1" dirty="0">
                <a:solidFill>
                  <a:prstClr val="white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 non </a:t>
            </a:r>
            <a:r>
              <a:rPr lang="de-DE" b="1" i="1" dirty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superficie</a:t>
            </a:r>
            <a:r>
              <a:rPr lang="de-DE" i="1" dirty="0">
                <a:solidFill>
                  <a:prstClr val="white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 La superficie è </a:t>
            </a:r>
            <a:r>
              <a:rPr lang="de-DE" i="1" dirty="0" err="1">
                <a:solidFill>
                  <a:prstClr val="white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una</a:t>
            </a:r>
            <a:r>
              <a:rPr lang="de-DE" i="1" dirty="0">
                <a:solidFill>
                  <a:prstClr val="white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forma </a:t>
            </a:r>
            <a:r>
              <a:rPr lang="de-DE" i="1" dirty="0" err="1">
                <a:solidFill>
                  <a:prstClr val="white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geometrica</a:t>
            </a:r>
            <a:r>
              <a:rPr lang="de-DE" i="1" dirty="0">
                <a:solidFill>
                  <a:prstClr val="white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de-DE" i="1" dirty="0" err="1">
                <a:solidFill>
                  <a:prstClr val="white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piana</a:t>
            </a:r>
            <a:r>
              <a:rPr lang="de-DE" i="1" dirty="0">
                <a:solidFill>
                  <a:prstClr val="white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i="1" dirty="0" err="1">
                <a:solidFill>
                  <a:prstClr val="white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curva</a:t>
            </a:r>
            <a:r>
              <a:rPr lang="de-DE" i="1" dirty="0">
                <a:solidFill>
                  <a:prstClr val="white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i="1" dirty="0" err="1">
                <a:solidFill>
                  <a:prstClr val="white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ecc</a:t>
            </a:r>
            <a:r>
              <a:rPr lang="de-DE" i="1" dirty="0">
                <a:solidFill>
                  <a:prstClr val="white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.). L’area è la misura dell’estensione della superifice.</a:t>
            </a:r>
            <a:endParaRPr lang="en-US" i="1" dirty="0">
              <a:solidFill>
                <a:prstClr val="white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8" name="Straight Arrow Connector 57"/>
          <p:cNvCxnSpPr>
            <a:endCxn id="56" idx="2"/>
          </p:cNvCxnSpPr>
          <p:nvPr/>
        </p:nvCxnSpPr>
        <p:spPr>
          <a:xfrm>
            <a:off x="921651" y="3927710"/>
            <a:ext cx="791818" cy="709858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46" idx="1"/>
          </p:cNvCxnSpPr>
          <p:nvPr/>
        </p:nvCxnSpPr>
        <p:spPr>
          <a:xfrm flipV="1">
            <a:off x="1879893" y="3975490"/>
            <a:ext cx="636788" cy="659011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/>
              <p:cNvSpPr txBox="1"/>
              <p:nvPr/>
            </p:nvSpPr>
            <p:spPr>
              <a:xfrm>
                <a:off x="2157889" y="4182289"/>
                <a:ext cx="3890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h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7889" y="4182289"/>
                <a:ext cx="38901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/>
              <p:cNvSpPr txBox="1"/>
              <p:nvPr/>
            </p:nvSpPr>
            <p:spPr>
              <a:xfrm>
                <a:off x="980845" y="4140138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ℓ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845" y="4140138"/>
                <a:ext cx="37702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Rectangle 65"/>
          <p:cNvSpPr/>
          <p:nvPr/>
        </p:nvSpPr>
        <p:spPr>
          <a:xfrm>
            <a:off x="3515242" y="3871750"/>
            <a:ext cx="360000" cy="36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7" name="Footer Placeholder 6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unibz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519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Espressione del risultato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1754" y="1268761"/>
            <a:ext cx="8534399" cy="3011411"/>
          </a:xfrm>
        </p:spPr>
        <p:txBody>
          <a:bodyPr>
            <a:normAutofit/>
          </a:bodyPr>
          <a:lstStyle/>
          <a:p>
            <a:r>
              <a:rPr lang="de-DE" dirty="0"/>
              <a:t>È</a:t>
            </a:r>
            <a:r>
              <a:rPr lang="de-DE"/>
              <a:t> </a:t>
            </a:r>
            <a:r>
              <a:rPr lang="de-DE" dirty="0"/>
              <a:t>desiderabile </a:t>
            </a:r>
            <a:r>
              <a:rPr lang="de-DE"/>
              <a:t>ripetere </a:t>
            </a:r>
            <a:r>
              <a:rPr lang="de-DE" sz="2200"/>
              <a:t>l‘esperimento più volte</a:t>
            </a:r>
            <a:r>
              <a:rPr lang="de-DE" dirty="0"/>
              <a:t>.</a:t>
            </a:r>
            <a:r>
              <a:rPr lang="de-DE"/>
              <a:t> Il </a:t>
            </a:r>
            <a:r>
              <a:rPr lang="de-DE" sz="2200"/>
              <a:t>risultato finale </a:t>
            </a:r>
            <a:r>
              <a:rPr lang="de-DE" dirty="0"/>
              <a:t>andrà</a:t>
            </a:r>
            <a:r>
              <a:rPr lang="de-DE"/>
              <a:t> quindi </a:t>
            </a:r>
            <a:r>
              <a:rPr lang="de-DE" sz="2200"/>
              <a:t>espresso </a:t>
            </a:r>
            <a:r>
              <a:rPr lang="de-DE" sz="2200" dirty="0"/>
              <a:t>da un </a:t>
            </a:r>
            <a:r>
              <a:rPr lang="de-DE" sz="2200" b="1" dirty="0">
                <a:solidFill>
                  <a:schemeClr val="accent2"/>
                </a:solidFill>
              </a:rPr>
              <a:t>indicatore di posizione</a:t>
            </a:r>
            <a:r>
              <a:rPr lang="de-DE" sz="2200"/>
              <a:t>, </a:t>
            </a:r>
            <a:r>
              <a:rPr lang="de-DE"/>
              <a:t>seguito</a:t>
            </a:r>
            <a:r>
              <a:rPr lang="de-DE" sz="2200"/>
              <a:t> </a:t>
            </a:r>
            <a:r>
              <a:rPr lang="de-DE" sz="2200" dirty="0"/>
              <a:t>da un </a:t>
            </a:r>
            <a:r>
              <a:rPr lang="de-DE" sz="2200" b="1" dirty="0">
                <a:solidFill>
                  <a:schemeClr val="accent2"/>
                </a:solidFill>
              </a:rPr>
              <a:t>indicatore di dispersione</a:t>
            </a:r>
            <a:r>
              <a:rPr lang="de-DE" sz="2200" dirty="0"/>
              <a:t>:</a:t>
            </a:r>
            <a:endParaRPr lang="en-US" sz="2200" dirty="0"/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301753" y="5042995"/>
            <a:ext cx="8534399" cy="1123589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85000"/>
              <a:buFont typeface="Wingdings 2"/>
              <a:buNone/>
              <a:tabLst/>
              <a:defRPr kumimoji="0" sz="2700" kern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1722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q"/>
              <a:tabLst/>
              <a:defRPr kumimoji="0" sz="2200" kern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3726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Ø"/>
              <a:tabLst/>
              <a:defRPr kumimoji="0" sz="2000" kern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1158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Courier New" panose="02070309020205020404" pitchFamily="49" charset="0"/>
              <a:buChar char="o"/>
              <a:tabLst/>
              <a:defRPr kumimoji="0" sz="2000" kern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1430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 kumimoji="0" sz="1800" kern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200" b="1" dirty="0">
                <a:solidFill>
                  <a:srgbClr val="FFC000"/>
                </a:solidFill>
              </a:rPr>
              <a:t>Esempio: </a:t>
            </a:r>
          </a:p>
          <a:p>
            <a:r>
              <a:rPr lang="de-DE" sz="2200" dirty="0">
                <a:solidFill>
                  <a:prstClr val="white"/>
                </a:solidFill>
              </a:rPr>
              <a:t>Indicatore di posizione: </a:t>
            </a:r>
            <a:r>
              <a:rPr lang="de-DE" sz="2200" b="1" dirty="0">
                <a:solidFill>
                  <a:srgbClr val="FFC000"/>
                </a:solidFill>
              </a:rPr>
              <a:t>media</a:t>
            </a:r>
            <a:r>
              <a:rPr lang="de-DE" sz="2200" dirty="0">
                <a:solidFill>
                  <a:prstClr val="white"/>
                </a:solidFill>
              </a:rPr>
              <a:t> </a:t>
            </a:r>
          </a:p>
          <a:p>
            <a:r>
              <a:rPr lang="de-DE" sz="2200" dirty="0">
                <a:solidFill>
                  <a:prstClr val="white"/>
                </a:solidFill>
              </a:rPr>
              <a:t>Indicatore di dispersione: </a:t>
            </a:r>
            <a:r>
              <a:rPr lang="de-DE" sz="2200" b="1" dirty="0">
                <a:solidFill>
                  <a:srgbClr val="FFC000"/>
                </a:solidFill>
              </a:rPr>
              <a:t>deviazione standard</a:t>
            </a:r>
            <a:endParaRPr lang="de-DE" sz="2200" dirty="0">
              <a:solidFill>
                <a:prstClr val="white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 Placeholder 3"/>
              <p:cNvSpPr txBox="1">
                <a:spLocks/>
              </p:cNvSpPr>
              <p:nvPr/>
            </p:nvSpPr>
            <p:spPr>
              <a:xfrm>
                <a:off x="3391713" y="2512668"/>
                <a:ext cx="5444439" cy="2745073"/>
              </a:xfrm>
              <a:prstGeom prst="rect">
                <a:avLst/>
              </a:prstGeom>
              <a:solidFill>
                <a:schemeClr val="tx2">
                  <a:lumMod val="50000"/>
                </a:schemeClr>
              </a:solidFill>
              <a:ln w="38100">
                <a:noFill/>
              </a:ln>
            </p:spPr>
            <p:txBody>
              <a:bodyPr vert="horz">
                <a:normAutofit/>
              </a:bodyPr>
              <a:lstStyle>
                <a:lvl1pPr marL="0" indent="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/>
                  <a:buNone/>
                  <a:defRPr kumimoji="0" sz="2700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617220" indent="-342900" algn="l" rtl="0" eaLnBrk="1" latinLnBrk="0" hangingPunct="1">
                  <a:spcBef>
                    <a:spcPct val="20000"/>
                  </a:spcBef>
                  <a:buClr>
                    <a:schemeClr val="bg1"/>
                  </a:buClr>
                  <a:buSzPct val="100000"/>
                  <a:buFont typeface="Wingdings" panose="05000000000000000000" pitchFamily="2" charset="2"/>
                  <a:buChar char="q"/>
                  <a:defRPr kumimoji="0" sz="2200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37260" indent="-342900" algn="l" rtl="0" eaLnBrk="1" latinLnBrk="0" hangingPunct="1">
                  <a:spcBef>
                    <a:spcPct val="20000"/>
                  </a:spcBef>
                  <a:buClr>
                    <a:schemeClr val="bg1"/>
                  </a:buClr>
                  <a:buSzPct val="100000"/>
                  <a:buFont typeface="Wingdings" panose="05000000000000000000" pitchFamily="2" charset="2"/>
                  <a:buChar char="Ø"/>
                  <a:defRPr kumimoji="0" sz="2000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211580" indent="-342900" algn="l" rtl="0" eaLnBrk="1" latinLnBrk="0" hangingPunct="1">
                  <a:spcBef>
                    <a:spcPct val="20000"/>
                  </a:spcBef>
                  <a:buClr>
                    <a:schemeClr val="bg1"/>
                  </a:buClr>
                  <a:buSzPct val="100000"/>
                  <a:buFont typeface="Courier New" panose="02070309020205020404" pitchFamily="49" charset="0"/>
                  <a:buChar char="o"/>
                  <a:defRPr kumimoji="0" sz="2000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143000" indent="0" algn="l" rtl="0" eaLnBrk="1" latinLnBrk="0" hangingPunct="1">
                  <a:spcBef>
                    <a:spcPct val="20000"/>
                  </a:spcBef>
                  <a:buClr>
                    <a:schemeClr val="bg1"/>
                  </a:buClr>
                  <a:buFontTx/>
                  <a:buNone/>
                  <a:defRPr kumimoji="0" sz="1800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1645920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90000"/>
                  <a:buChar char="•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03120" indent="-182880" algn="l" rtl="0" eaLnBrk="1" latinLnBrk="0" hangingPunct="1">
                  <a:spcBef>
                    <a:spcPct val="20000"/>
                  </a:spcBef>
                  <a:buClr>
                    <a:schemeClr val="accent4">
                      <a:shade val="75000"/>
                    </a:schemeClr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3774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shade val="75000"/>
                    </a:schemeClr>
                  </a:buClr>
                  <a:buSzPct val="90000"/>
                  <a:buChar char="•"/>
                  <a:defRPr kumimoji="0" sz="1400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FFFFFF"/>
                  </a:buClr>
                </a:pPr>
                <a:r>
                  <a:rPr lang="en-US" sz="2200" b="1" dirty="0">
                    <a:solidFill>
                      <a:srgbClr val="FFC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Esempio.</a:t>
                </a:r>
                <a:r>
                  <a:rPr lang="en-US" sz="2200" b="1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200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Esprimere</a:t>
                </a:r>
                <a:r>
                  <a:rPr lang="en-US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200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il</a:t>
                </a:r>
                <a:r>
                  <a:rPr lang="en-US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200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risultato</a:t>
                </a:r>
                <a:r>
                  <a:rPr lang="en-US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200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dell’</a:t>
                </a:r>
                <a:r>
                  <a:rPr lang="en-US" sz="2200" b="1" dirty="0" err="1">
                    <a:solidFill>
                      <a:srgbClr val="FFC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area</a:t>
                </a:r>
                <a:r>
                  <a:rPr lang="en-US" sz="2200" b="1" dirty="0">
                    <a:solidFill>
                      <a:srgbClr val="FFC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del biscotto </a:t>
                </a:r>
                <a:r>
                  <a:rPr lang="en-US" sz="2200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raffigurato</a:t>
                </a:r>
                <a:r>
                  <a:rPr lang="en-US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qui a </a:t>
                </a:r>
                <a:r>
                  <a:rPr lang="en-US" sz="2200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sinistra</a:t>
                </a:r>
                <a:r>
                  <a:rPr lang="en-US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 </a:t>
                </a:r>
                <a:r>
                  <a:rPr lang="en-US" sz="2200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eseguendo</a:t>
                </a:r>
                <a:r>
                  <a:rPr lang="en-US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la </a:t>
                </a:r>
                <a:r>
                  <a:rPr lang="en-US" sz="2200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misura</a:t>
                </a:r>
                <a:r>
                  <a:rPr lang="en-US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in </a:t>
                </a:r>
                <a:r>
                  <a:rPr lang="en-US" sz="2200" dirty="0" err="1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triplo</a:t>
                </a:r>
                <a:r>
                  <a:rPr lang="en-US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:</a:t>
                </a:r>
              </a:p>
              <a:p>
                <a:pPr>
                  <a:buClr>
                    <a:srgbClr val="FFFFFF"/>
                  </a:buClr>
                </a:pPr>
                <a:r>
                  <a:rPr lang="de-DE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= 1 cm x 1 cm</a:t>
                </a:r>
                <a:endParaRPr lang="en-US" sz="2200" dirty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>
                  <a:buClr>
                    <a:srgbClr val="FFFFFF"/>
                  </a:buClr>
                </a:pPr>
                <a14:m>
                  <m:oMath xmlns:m="http://schemas.openxmlformats.org/officeDocument/2006/math">
                    <m:r>
                      <a:rPr lang="en-US" sz="2200" i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= _______ ; _______ ; _______ ;</a:t>
                </a:r>
              </a:p>
              <a:p>
                <a:pPr>
                  <a:buClr>
                    <a:srgbClr val="FFFFFF"/>
                  </a:buClr>
                </a:pPr>
                <a14:m>
                  <m:oMath xmlns:m="http://schemas.openxmlformats.org/officeDocument/2006/math">
                    <m:r>
                      <a:rPr lang="en-US" sz="2200" i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= _______ ; _______ ; _______ ;</a:t>
                </a:r>
              </a:p>
              <a:p>
                <a:pPr>
                  <a:buClr>
                    <a:srgbClr val="FFFFFF"/>
                  </a:buClr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200" i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</m:oMath>
                </a14:m>
                <a:r>
                  <a:rPr lang="en-US" sz="2200" dirty="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= </a:t>
                </a:r>
              </a:p>
            </p:txBody>
          </p:sp>
        </mc:Choice>
        <mc:Fallback>
          <p:sp>
            <p:nvSpPr>
              <p:cNvPr id="9" name="Tex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1713" y="2512668"/>
                <a:ext cx="5444439" cy="2745073"/>
              </a:xfrm>
              <a:prstGeom prst="rect">
                <a:avLst/>
              </a:prstGeom>
              <a:blipFill>
                <a:blip r:embed="rId2"/>
                <a:stretch>
                  <a:fillRect l="-1454" t="-1333" b="-3333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356681" y="2520001"/>
            <a:ext cx="2880000" cy="1810388"/>
            <a:chOff x="369651" y="2224754"/>
            <a:chExt cx="2880000" cy="1810388"/>
          </a:xfrm>
        </p:grpSpPr>
        <p:sp>
          <p:nvSpPr>
            <p:cNvPr id="12" name="Rectangle 11"/>
            <p:cNvSpPr/>
            <p:nvPr/>
          </p:nvSpPr>
          <p:spPr>
            <a:xfrm>
              <a:off x="36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2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8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44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80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16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52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889651" y="2224754"/>
              <a:ext cx="360000" cy="36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Franklin Gothic Book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369651" y="2584754"/>
              <a:ext cx="2880000" cy="360000"/>
              <a:chOff x="369651" y="2584754"/>
              <a:chExt cx="2880000" cy="360000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3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7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0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44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80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1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5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8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369651" y="2949005"/>
              <a:ext cx="2880000" cy="360000"/>
              <a:chOff x="369651" y="2584754"/>
              <a:chExt cx="2880000" cy="360000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3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7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10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44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80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21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5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8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369651" y="3310891"/>
              <a:ext cx="2880000" cy="360000"/>
              <a:chOff x="369651" y="2584754"/>
              <a:chExt cx="2880000" cy="36000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3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7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0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44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80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1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5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8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369651" y="3675142"/>
              <a:ext cx="2880000" cy="360000"/>
              <a:chOff x="369651" y="2584754"/>
              <a:chExt cx="2880000" cy="360000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3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7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0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44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80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16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52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889651" y="2584754"/>
                <a:ext cx="360000" cy="360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Franklin Gothic Book"/>
                </a:endParaRPr>
              </a:p>
            </p:txBody>
          </p:sp>
        </p:grpSp>
      </p:grpSp>
      <p:pic>
        <p:nvPicPr>
          <p:cNvPr id="56" name="Picture 5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1314" y="2666619"/>
            <a:ext cx="1424310" cy="1419715"/>
          </a:xfrm>
          <a:prstGeom prst="rect">
            <a:avLst/>
          </a:prstGeom>
        </p:spPr>
      </p:pic>
      <p:sp>
        <p:nvSpPr>
          <p:cNvPr id="61" name="Rectangle 60"/>
          <p:cNvSpPr/>
          <p:nvPr/>
        </p:nvSpPr>
        <p:spPr>
          <a:xfrm>
            <a:off x="3504978" y="3640385"/>
            <a:ext cx="360000" cy="36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unibz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975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Custom 1">
      <a:dk1>
        <a:srgbClr val="000000"/>
      </a:dk1>
      <a:lt1>
        <a:sysClr val="window" lastClr="FFFFFF"/>
      </a:lt1>
      <a:dk2>
        <a:srgbClr val="0033CC"/>
      </a:dk2>
      <a:lt2>
        <a:srgbClr val="FFFFFF"/>
      </a:lt2>
      <a:accent1>
        <a:srgbClr val="FFFFFF"/>
      </a:accent1>
      <a:accent2>
        <a:srgbClr val="FFC000"/>
      </a:accent2>
      <a:accent3>
        <a:srgbClr val="C00000"/>
      </a:accent3>
      <a:accent4>
        <a:srgbClr val="8C7B70"/>
      </a:accent4>
      <a:accent5>
        <a:srgbClr val="8FB08C"/>
      </a:accent5>
      <a:accent6>
        <a:srgbClr val="D19049"/>
      </a:accent6>
      <a:hlink>
        <a:srgbClr val="FFC000"/>
      </a:hlink>
      <a:folHlink>
        <a:srgbClr val="FFC000"/>
      </a:folHlink>
    </a:clrScheme>
    <a:fontScheme name="Custom 2">
      <a:majorFont>
        <a:latin typeface="Franklin Gothic Heavy"/>
        <a:ea typeface=""/>
        <a:cs typeface=""/>
      </a:majorFont>
      <a:minorFont>
        <a:latin typeface="Franklin Gothic Book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ln w="38100">
          <a:solidFill>
            <a:schemeClr val="bg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38100" cap="rnd">
          <a:solidFill>
            <a:schemeClr val="bg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ctr">
          <a:defRPr sz="2200" dirty="0" smtClean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2" id="{0798C285-E0C7-4A6B-AE43-5B55FC0D4472}" vid="{3D4E7424-9471-4FFE-825B-810A6FC7B2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1038</Words>
  <Application>Microsoft Office PowerPoint</Application>
  <PresentationFormat>On-screen Show (4:3)</PresentationFormat>
  <Paragraphs>268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Cambria Math</vt:lpstr>
      <vt:lpstr>Courier New</vt:lpstr>
      <vt:lpstr>Franklin Gothic Book</vt:lpstr>
      <vt:lpstr>Tahoma</vt:lpstr>
      <vt:lpstr>Times New Roman</vt:lpstr>
      <vt:lpstr>Wingdings</vt:lpstr>
      <vt:lpstr>Wingdings 2</vt:lpstr>
      <vt:lpstr>Theme2</vt:lpstr>
      <vt:lpstr>Grandezze fisiche</vt:lpstr>
      <vt:lpstr>Grandezze fisiche</vt:lpstr>
      <vt:lpstr>Misurazione di una grandezza</vt:lpstr>
      <vt:lpstr>grandezze fondamentali</vt:lpstr>
      <vt:lpstr>grandezze principali</vt:lpstr>
      <vt:lpstr>grandezze secondarie</vt:lpstr>
      <vt:lpstr>Errori nella scrittura di unità</vt:lpstr>
      <vt:lpstr>Espressione del risultato</vt:lpstr>
      <vt:lpstr>Espressione del risultato</vt:lpstr>
      <vt:lpstr>Indicatori di posizione</vt:lpstr>
      <vt:lpstr>Indicatori di dispersione</vt:lpstr>
      <vt:lpstr>Espressione del risultato</vt:lpstr>
      <vt:lpstr>Qualità della Misura</vt:lpstr>
      <vt:lpstr>Qualità della Misura</vt:lpstr>
      <vt:lpstr>Cifre significative</vt:lpstr>
      <vt:lpstr>cifre significative</vt:lpstr>
      <vt:lpstr>arrotondamento dei risultati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Scampicchio Matteo Mario</dc:creator>
  <cp:lastModifiedBy>Scampicchio Matteo Mario</cp:lastModifiedBy>
  <cp:revision>2</cp:revision>
  <dcterms:created xsi:type="dcterms:W3CDTF">2018-10-08T03:30:53Z</dcterms:created>
  <dcterms:modified xsi:type="dcterms:W3CDTF">2018-10-08T03:47:22Z</dcterms:modified>
</cp:coreProperties>
</file>